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5"/>
  </p:notesMasterIdLst>
  <p:sldIdLst>
    <p:sldId id="256" r:id="rId5"/>
    <p:sldId id="346" r:id="rId6"/>
    <p:sldId id="262" r:id="rId7"/>
    <p:sldId id="347" r:id="rId8"/>
    <p:sldId id="269" r:id="rId9"/>
    <p:sldId id="270" r:id="rId10"/>
    <p:sldId id="322" r:id="rId11"/>
    <p:sldId id="349" r:id="rId12"/>
    <p:sldId id="342" r:id="rId13"/>
    <p:sldId id="282" r:id="rId14"/>
    <p:sldId id="293" r:id="rId15"/>
    <p:sldId id="295" r:id="rId16"/>
    <p:sldId id="327" r:id="rId17"/>
    <p:sldId id="281" r:id="rId18"/>
    <p:sldId id="323" r:id="rId19"/>
    <p:sldId id="328" r:id="rId20"/>
    <p:sldId id="324" r:id="rId21"/>
    <p:sldId id="277" r:id="rId22"/>
    <p:sldId id="276" r:id="rId23"/>
    <p:sldId id="326" r:id="rId24"/>
    <p:sldId id="325" r:id="rId25"/>
    <p:sldId id="275" r:id="rId26"/>
    <p:sldId id="329" r:id="rId27"/>
    <p:sldId id="332" r:id="rId28"/>
    <p:sldId id="334" r:id="rId29"/>
    <p:sldId id="330" r:id="rId30"/>
    <p:sldId id="285" r:id="rId31"/>
    <p:sldId id="284" r:id="rId32"/>
    <p:sldId id="289" r:id="rId33"/>
    <p:sldId id="288" r:id="rId34"/>
    <p:sldId id="287" r:id="rId35"/>
    <p:sldId id="286" r:id="rId36"/>
    <p:sldId id="318" r:id="rId37"/>
    <p:sldId id="319" r:id="rId38"/>
    <p:sldId id="344" r:id="rId39"/>
    <p:sldId id="291" r:id="rId40"/>
    <p:sldId id="290" r:id="rId41"/>
    <p:sldId id="301" r:id="rId42"/>
    <p:sldId id="300" r:id="rId43"/>
    <p:sldId id="299" r:id="rId44"/>
    <p:sldId id="298" r:id="rId45"/>
    <p:sldId id="297" r:id="rId46"/>
    <p:sldId id="296" r:id="rId47"/>
    <p:sldId id="302" r:id="rId48"/>
    <p:sldId id="348" r:id="rId49"/>
    <p:sldId id="304" r:id="rId50"/>
    <p:sldId id="335" r:id="rId51"/>
    <p:sldId id="307" r:id="rId52"/>
    <p:sldId id="311" r:id="rId53"/>
    <p:sldId id="310" r:id="rId54"/>
    <p:sldId id="333" r:id="rId55"/>
    <p:sldId id="313" r:id="rId56"/>
    <p:sldId id="312" r:id="rId57"/>
    <p:sldId id="314" r:id="rId58"/>
    <p:sldId id="315" r:id="rId59"/>
    <p:sldId id="317" r:id="rId60"/>
    <p:sldId id="321" r:id="rId61"/>
    <p:sldId id="343" r:id="rId62"/>
    <p:sldId id="320" r:id="rId63"/>
    <p:sldId id="264"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817A1F-0EA5-8E84-E5A0-328C71DB8EDB}" name="Droelle, Isabella (DHHS)" initials="ID" userId="S::DroelleI@michigan.gov::ee2f032e-4113-4394-9b84-5d9339594747" providerId="AD"/>
  <p188:author id="{489ED537-D436-67E6-7E4C-C87654834C28}" name="Darling, Darice (DHHS)" initials="DD(" userId="S::DarlingD1@michigan.gov::80c19b2e-8085-47c0-858c-6d57f65a5a55" providerId="AD"/>
  <p188:author id="{C2510C7A-1083-E6AC-1AF2-F2768BA87602}" name="Smith, Stephan (DHHS)" initials="SS(" userId="S::SmithS47@michigan.gov::fed23aec-cdbe-4c53-b0b2-84ff5b96f80f" providerId="AD"/>
  <p188:author id="{A5F23EED-E06B-DD6F-D652-8429D4789826}" name="Carter, Jordan (DHHS)" initials="CJ(" userId="S::CarterJ19@michigan.gov::bbfde01c-cbeb-49f8-85e1-c0c8369c5a98" providerId="AD"/>
  <p188:author id="{A152F7F1-C4BE-A137-3177-137DD2F3F3EF}" name="Slewo, Ashourina (DHHS)" initials="SA(" userId="S::SlewoA1@michigan.gov::01f703e0-9dde-4da8-a249-096529855986" providerId="AD"/>
  <p188:author id="{AB98C8F4-BDC3-73D4-7009-9DAB67D56A80}" name="Miller, Amy J. (DHHS)" initials="AM" userId="S::MillerA26@michigan.gov::8aaf1e77-ac57-4ba9-97cf-e306fdb89979" providerId="AD"/>
  <p188:author id="{A636CDFC-3E1A-D24F-29B4-78EBC1E30BB8}" name="Mahoney, Mary Lou (DHHS)" initials="MM" userId="S::MahoneyM2@michigan.gov::87c72e7f-1406-4b7a-96e1-899e7062b2c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4E"/>
    <a:srgbClr val="0F40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0"/>
    <p:restoredTop sz="69589" autoAdjust="0"/>
  </p:normalViewPr>
  <p:slideViewPr>
    <p:cSldViewPr snapToGrid="0">
      <p:cViewPr varScale="1">
        <p:scale>
          <a:sx n="86" d="100"/>
          <a:sy n="86" d="100"/>
        </p:scale>
        <p:origin x="213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1F5FF0-9CD7-43C7-BB74-7CD25774E7BA}" type="datetimeFigureOut">
              <a:rPr lang="en-US" smtClean="0"/>
              <a:t>1/22/26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46DB69-4F7B-483C-BACE-B4034FB554F2}" type="slidenum">
              <a:rPr lang="en-US" smtClean="0"/>
              <a:t>‹#›</a:t>
            </a:fld>
            <a:endParaRPr lang="en-US"/>
          </a:p>
        </p:txBody>
      </p:sp>
    </p:spTree>
    <p:extLst>
      <p:ext uri="{BB962C8B-B14F-4D97-AF65-F5344CB8AC3E}">
        <p14:creationId xmlns:p14="http://schemas.microsoft.com/office/powerpoint/2010/main" val="455637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gcc02.safelinks.protection.outlook.com/?url=https%3A%2F%2Fwww.healthychildren.org%2FEnglish%2Fages-stages%2Fpreschool%2FPages%2FSexual-Behaviors-Young-Children.aspx&amp;data=04%7C01%7CSandersN%40michigan.gov%7Ccb128cc68bf741e20e5b08d9be58a368%7Cd5fb7087377742ad966a892ef47225d1%7C0%7C0%7C637750110163166736%7CUnknown%7CTWFpbGZsb3d8eyJWIjoiMC4wLjAwMDAiLCJQIjoiV2luMzIiLCJBTiI6Ik1haWwiLCJXVCI6Mn0%3D%7C3000&amp;sdata=ShNMWDU7VO4S8WhMKxpmWGhjmfeVTkCG05WqeQS29z8%3D&amp;reserved=0"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848F015-D5A0-49F7-A49A-80ADC213B1A9}" type="slidenum">
              <a:rPr lang="en-US" smtClean="0"/>
              <a:pPr>
                <a:defRPr/>
              </a:pPr>
              <a:t>1</a:t>
            </a:fld>
            <a:endParaRPr lang="en-US"/>
          </a:p>
        </p:txBody>
      </p:sp>
    </p:spTree>
    <p:extLst>
      <p:ext uri="{BB962C8B-B14F-4D97-AF65-F5344CB8AC3E}">
        <p14:creationId xmlns:p14="http://schemas.microsoft.com/office/powerpoint/2010/main" val="265053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46DB69-4F7B-483C-BACE-B4034FB554F2}" type="slidenum">
              <a:rPr lang="en-US" smtClean="0"/>
              <a:t>12</a:t>
            </a:fld>
            <a:endParaRPr lang="en-US"/>
          </a:p>
        </p:txBody>
      </p:sp>
    </p:spTree>
    <p:extLst>
      <p:ext uri="{BB962C8B-B14F-4D97-AF65-F5344CB8AC3E}">
        <p14:creationId xmlns:p14="http://schemas.microsoft.com/office/powerpoint/2010/main" val="2964895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46DB69-4F7B-483C-BACE-B4034FB554F2}" type="slidenum">
              <a:rPr lang="en-US" smtClean="0"/>
              <a:t>13</a:t>
            </a:fld>
            <a:endParaRPr lang="en-US"/>
          </a:p>
        </p:txBody>
      </p:sp>
    </p:spTree>
    <p:extLst>
      <p:ext uri="{BB962C8B-B14F-4D97-AF65-F5344CB8AC3E}">
        <p14:creationId xmlns:p14="http://schemas.microsoft.com/office/powerpoint/2010/main" val="2448328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dirty="0"/>
              <a:t>This is the Children’s Protection Law definition of child abuse.  The definition is in the Children’s Services policy PSM 711-4, pg. 3. Who is investigated is based on their relationship to the child.  </a:t>
            </a:r>
          </a:p>
          <a:p>
            <a:pPr marL="171450" indent="-171450">
              <a:buFont typeface="Wingdings" panose="05000000000000000000" pitchFamily="2" charset="2"/>
              <a:buChar char="§"/>
            </a:pPr>
            <a:endParaRPr lang="en-US" dirty="0"/>
          </a:p>
          <a:p>
            <a:pPr marL="171450" indent="-171450">
              <a:buFont typeface="Wingdings" panose="05000000000000000000" pitchFamily="2" charset="2"/>
              <a:buChar char="§"/>
            </a:pPr>
            <a:r>
              <a:rPr lang="en-US" dirty="0"/>
              <a:t>Alleged perpetrator examples could also include:</a:t>
            </a:r>
          </a:p>
          <a:p>
            <a:pPr marL="628650" lvl="1" indent="-171450">
              <a:buFont typeface="Courier New" panose="02070309020205020404" pitchFamily="49" charset="0"/>
              <a:buChar char="o"/>
            </a:pPr>
            <a:r>
              <a:rPr lang="en-US" dirty="0"/>
              <a:t>A teacher</a:t>
            </a:r>
          </a:p>
          <a:p>
            <a:pPr marL="628650" lvl="1" indent="-171450">
              <a:buFont typeface="Courier New" panose="02070309020205020404" pitchFamily="49" charset="0"/>
              <a:buChar char="o"/>
            </a:pPr>
            <a:r>
              <a:rPr lang="en-US" dirty="0"/>
              <a:t>A teacher’s aide </a:t>
            </a:r>
          </a:p>
          <a:p>
            <a:pPr marL="628650" lvl="1" indent="-171450">
              <a:buFont typeface="Courier New" panose="02070309020205020404" pitchFamily="49" charset="0"/>
              <a:buChar char="o"/>
            </a:pPr>
            <a:r>
              <a:rPr lang="en-US" dirty="0"/>
              <a:t>A member of the clergy</a:t>
            </a:r>
          </a:p>
          <a:p>
            <a:pPr marL="171450" indent="-171450">
              <a:buFont typeface="Wingdings" panose="05000000000000000000" pitchFamily="2" charset="2"/>
              <a:buChar char="§"/>
            </a:pPr>
            <a:r>
              <a:rPr lang="en-US" dirty="0"/>
              <a:t>Person responsible: </a:t>
            </a:r>
          </a:p>
          <a:p>
            <a:pPr marL="628650" lvl="1" indent="-171450">
              <a:buFont typeface="Arial" panose="020B0604020202020204" pitchFamily="34" charset="0"/>
              <a:buChar char="•"/>
            </a:pPr>
            <a:r>
              <a:rPr lang="en-US" dirty="0"/>
              <a:t>Parent</a:t>
            </a:r>
          </a:p>
          <a:p>
            <a:pPr marL="628650" lvl="1" indent="-171450">
              <a:buFont typeface="Arial" panose="020B0604020202020204" pitchFamily="34" charset="0"/>
              <a:buChar char="•"/>
            </a:pPr>
            <a:r>
              <a:rPr lang="en-US" dirty="0"/>
              <a:t>Legal guardian </a:t>
            </a:r>
          </a:p>
          <a:p>
            <a:pPr marL="628650" lvl="1" indent="-171450">
              <a:buFont typeface="Arial" panose="020B0604020202020204" pitchFamily="34" charset="0"/>
              <a:buChar char="•"/>
            </a:pPr>
            <a:r>
              <a:rPr lang="en-US" dirty="0"/>
              <a:t>Person 18 years of age or older who resides for any length of time in the same home in which the child resides, or </a:t>
            </a:r>
          </a:p>
          <a:p>
            <a:pPr marL="628650" lvl="1" indent="-171450">
              <a:buFont typeface="Arial" panose="020B0604020202020204" pitchFamily="34" charset="0"/>
              <a:buChar char="•"/>
            </a:pPr>
            <a:r>
              <a:rPr lang="en-US" dirty="0"/>
              <a:t>Non-parent adult</a:t>
            </a:r>
          </a:p>
          <a:p>
            <a:pPr marL="1085850" lvl="2" indent="-171450">
              <a:buFont typeface="Wingdings" panose="05000000000000000000" pitchFamily="2" charset="2"/>
              <a:buChar char="Ø"/>
            </a:pPr>
            <a:r>
              <a:rPr lang="en-US" sz="1100" dirty="0"/>
              <a:t>Substantial and regular contact with the child.</a:t>
            </a:r>
          </a:p>
          <a:p>
            <a:pPr marL="1085850" lvl="2" indent="-171450">
              <a:buFont typeface="Wingdings" panose="05000000000000000000" pitchFamily="2" charset="2"/>
              <a:buChar char="Ø"/>
            </a:pPr>
            <a:r>
              <a:rPr lang="en-US" sz="1100" dirty="0"/>
              <a:t>Close, personal relationship with the child’s parent/person responsible for the child’s welfare.</a:t>
            </a:r>
          </a:p>
          <a:p>
            <a:pPr marL="1085850" lvl="2" indent="-171450">
              <a:buFont typeface="Wingdings" panose="05000000000000000000" pitchFamily="2" charset="2"/>
              <a:buChar char="Ø"/>
            </a:pPr>
            <a:r>
              <a:rPr lang="en-US" sz="1100" dirty="0"/>
              <a:t>Is not the child’s parent or otherwise related to the child by blood or affinity to the third degree.</a:t>
            </a:r>
          </a:p>
          <a:p>
            <a:pPr marL="1085850" lvl="2" indent="-171450">
              <a:buFont typeface="Wingdings" panose="05000000000000000000" pitchFamily="2" charset="2"/>
              <a:buChar char="Ø"/>
            </a:pPr>
            <a:r>
              <a:rPr lang="en-US" sz="1100" dirty="0"/>
              <a:t>Person who holds a foster home/day care license and/or is an employee/volunteer in a licensed home/facility.</a:t>
            </a:r>
          </a:p>
          <a:p>
            <a:endParaRPr lang="en-US" dirty="0"/>
          </a:p>
        </p:txBody>
      </p:sp>
      <p:sp>
        <p:nvSpPr>
          <p:cNvPr id="4" name="Slide Number Placeholder 3"/>
          <p:cNvSpPr>
            <a:spLocks noGrp="1"/>
          </p:cNvSpPr>
          <p:nvPr>
            <p:ph type="sldNum" sz="quarter" idx="5"/>
          </p:nvPr>
        </p:nvSpPr>
        <p:spPr/>
        <p:txBody>
          <a:bodyPr/>
          <a:lstStyle/>
          <a:p>
            <a:fld id="{8546DB69-4F7B-483C-BACE-B4034FB554F2}" type="slidenum">
              <a:rPr lang="en-US" smtClean="0"/>
              <a:t>14</a:t>
            </a:fld>
            <a:endParaRPr lang="en-US"/>
          </a:p>
        </p:txBody>
      </p:sp>
    </p:spTree>
    <p:extLst>
      <p:ext uri="{BB962C8B-B14F-4D97-AF65-F5344CB8AC3E}">
        <p14:creationId xmlns:p14="http://schemas.microsoft.com/office/powerpoint/2010/main" val="1255008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46DB69-4F7B-483C-BACE-B4034FB554F2}" type="slidenum">
              <a:rPr lang="en-US" smtClean="0"/>
              <a:t>15</a:t>
            </a:fld>
            <a:endParaRPr lang="en-US"/>
          </a:p>
        </p:txBody>
      </p:sp>
    </p:spTree>
    <p:extLst>
      <p:ext uri="{BB962C8B-B14F-4D97-AF65-F5344CB8AC3E}">
        <p14:creationId xmlns:p14="http://schemas.microsoft.com/office/powerpoint/2010/main" val="3906107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46DB69-4F7B-483C-BACE-B4034FB554F2}" type="slidenum">
              <a:rPr lang="en-US" smtClean="0"/>
              <a:t>16</a:t>
            </a:fld>
            <a:endParaRPr lang="en-US"/>
          </a:p>
        </p:txBody>
      </p:sp>
    </p:spTree>
    <p:extLst>
      <p:ext uri="{BB962C8B-B14F-4D97-AF65-F5344CB8AC3E}">
        <p14:creationId xmlns:p14="http://schemas.microsoft.com/office/powerpoint/2010/main" val="2816314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46DB69-4F7B-483C-BACE-B4034FB554F2}" type="slidenum">
              <a:rPr lang="en-US" smtClean="0"/>
              <a:t>17</a:t>
            </a:fld>
            <a:endParaRPr lang="en-US"/>
          </a:p>
        </p:txBody>
      </p:sp>
    </p:spTree>
    <p:extLst>
      <p:ext uri="{BB962C8B-B14F-4D97-AF65-F5344CB8AC3E}">
        <p14:creationId xmlns:p14="http://schemas.microsoft.com/office/powerpoint/2010/main" val="2596665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These can also be signs of other types of trauma or life experiences that are not related to child abuse/neglect.</a:t>
            </a:r>
          </a:p>
          <a:p>
            <a:endParaRPr lang="en-US" dirty="0"/>
          </a:p>
        </p:txBody>
      </p:sp>
      <p:sp>
        <p:nvSpPr>
          <p:cNvPr id="4" name="Slide Number Placeholder 3"/>
          <p:cNvSpPr>
            <a:spLocks noGrp="1"/>
          </p:cNvSpPr>
          <p:nvPr>
            <p:ph type="sldNum" sz="quarter" idx="5"/>
          </p:nvPr>
        </p:nvSpPr>
        <p:spPr/>
        <p:txBody>
          <a:bodyPr/>
          <a:lstStyle/>
          <a:p>
            <a:fld id="{8546DB69-4F7B-483C-BACE-B4034FB554F2}" type="slidenum">
              <a:rPr lang="en-US" smtClean="0"/>
              <a:t>18</a:t>
            </a:fld>
            <a:endParaRPr lang="en-US"/>
          </a:p>
        </p:txBody>
      </p:sp>
    </p:spTree>
    <p:extLst>
      <p:ext uri="{BB962C8B-B14F-4D97-AF65-F5344CB8AC3E}">
        <p14:creationId xmlns:p14="http://schemas.microsoft.com/office/powerpoint/2010/main" val="15586559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46DB69-4F7B-483C-BACE-B4034FB554F2}" type="slidenum">
              <a:rPr lang="en-US" smtClean="0"/>
              <a:t>19</a:t>
            </a:fld>
            <a:endParaRPr lang="en-US"/>
          </a:p>
        </p:txBody>
      </p:sp>
    </p:spTree>
    <p:extLst>
      <p:ext uri="{BB962C8B-B14F-4D97-AF65-F5344CB8AC3E}">
        <p14:creationId xmlns:p14="http://schemas.microsoft.com/office/powerpoint/2010/main" val="1681673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46DB69-4F7B-483C-BACE-B4034FB554F2}" type="slidenum">
              <a:rPr lang="en-US" smtClean="0"/>
              <a:t>20</a:t>
            </a:fld>
            <a:endParaRPr lang="en-US"/>
          </a:p>
        </p:txBody>
      </p:sp>
    </p:spTree>
    <p:extLst>
      <p:ext uri="{BB962C8B-B14F-4D97-AF65-F5344CB8AC3E}">
        <p14:creationId xmlns:p14="http://schemas.microsoft.com/office/powerpoint/2010/main" val="2225163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46DB69-4F7B-483C-BACE-B4034FB554F2}" type="slidenum">
              <a:rPr lang="en-US" smtClean="0"/>
              <a:t>21</a:t>
            </a:fld>
            <a:endParaRPr lang="en-US"/>
          </a:p>
        </p:txBody>
      </p:sp>
    </p:spTree>
    <p:extLst>
      <p:ext uri="{BB962C8B-B14F-4D97-AF65-F5344CB8AC3E}">
        <p14:creationId xmlns:p14="http://schemas.microsoft.com/office/powerpoint/2010/main" val="1339683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Trainers: Know your audience so you can cover additional information specific to the audience, as needed.</a:t>
            </a:r>
          </a:p>
          <a:p>
            <a:endParaRPr lang="en-US" dirty="0"/>
          </a:p>
        </p:txBody>
      </p:sp>
      <p:sp>
        <p:nvSpPr>
          <p:cNvPr id="4" name="Slide Number Placeholder 3"/>
          <p:cNvSpPr>
            <a:spLocks noGrp="1"/>
          </p:cNvSpPr>
          <p:nvPr>
            <p:ph type="sldNum" sz="quarter" idx="5"/>
          </p:nvPr>
        </p:nvSpPr>
        <p:spPr/>
        <p:txBody>
          <a:bodyPr/>
          <a:lstStyle/>
          <a:p>
            <a:fld id="{8546DB69-4F7B-483C-BACE-B4034FB554F2}" type="slidenum">
              <a:rPr lang="en-US" smtClean="0"/>
              <a:t>3</a:t>
            </a:fld>
            <a:endParaRPr lang="en-US"/>
          </a:p>
        </p:txBody>
      </p:sp>
    </p:spTree>
    <p:extLst>
      <p:ext uri="{BB962C8B-B14F-4D97-AF65-F5344CB8AC3E}">
        <p14:creationId xmlns:p14="http://schemas.microsoft.com/office/powerpoint/2010/main" val="39867500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b="0" dirty="0"/>
              <a:t>Be mindful of behaviors that are outside of normal child development relevant to chronological age. Here is a research link that may be helpful: </a:t>
            </a:r>
            <a:r>
              <a:rPr lang="en-US" sz="1200" b="0" u="sng" dirty="0">
                <a:solidFill>
                  <a:srgbClr val="0563C1"/>
                </a:solidFill>
                <a:effectLst/>
                <a:latin typeface="Californian FB" panose="0207040306080B030204" pitchFamily="18" charset="0"/>
                <a:ea typeface="Calibri" panose="020F0502020204030204" pitchFamily="34" charset="0"/>
                <a:hlinkClick r:id="rId3"/>
              </a:rPr>
              <a:t>https://www.healthychildren.org/English/ages-stages/preschool/Pages/Sexual-Behaviors-Young-Children.aspx</a:t>
            </a:r>
            <a:endParaRPr lang="en-US" sz="1100" b="0" dirty="0">
              <a:effectLst/>
              <a:latin typeface="Calibri" panose="020F0502020204030204" pitchFamily="34" charset="0"/>
              <a:ea typeface="Calibri" panose="020F0502020204030204" pitchFamily="34" charset="0"/>
            </a:endParaRPr>
          </a:p>
          <a:p>
            <a:pPr marL="0" indent="0">
              <a:buFont typeface="Arial" panose="020B0604020202020204" pitchFamily="34" charset="0"/>
              <a:buNone/>
            </a:pPr>
            <a:endParaRPr lang="en-US" b="0" dirty="0"/>
          </a:p>
          <a:p>
            <a:pPr marL="0" indent="0">
              <a:buFont typeface="Arial" panose="020B0604020202020204" pitchFamily="34" charset="0"/>
              <a:buNone/>
            </a:pPr>
            <a:r>
              <a:rPr lang="en-US" b="0" dirty="0"/>
              <a:t>Any of these indicators, when considered individually or together, may or may not be indicative of sexual abuse, but MAY be indicative of other forms of abuse or neglect.</a:t>
            </a:r>
          </a:p>
          <a:p>
            <a:pPr marL="0" indent="0">
              <a:buFont typeface="Arial" panose="020B0604020202020204" pitchFamily="34" charset="0"/>
              <a:buNone/>
            </a:pPr>
            <a:r>
              <a:rPr lang="en-US" b="0" dirty="0"/>
              <a:t>Keep in mind- physical evidence may not be present but this does not mean the incident did not occur.</a:t>
            </a:r>
          </a:p>
          <a:p>
            <a:endParaRPr lang="en-US" dirty="0"/>
          </a:p>
        </p:txBody>
      </p:sp>
      <p:sp>
        <p:nvSpPr>
          <p:cNvPr id="4" name="Slide Number Placeholder 3"/>
          <p:cNvSpPr>
            <a:spLocks noGrp="1"/>
          </p:cNvSpPr>
          <p:nvPr>
            <p:ph type="sldNum" sz="quarter" idx="5"/>
          </p:nvPr>
        </p:nvSpPr>
        <p:spPr/>
        <p:txBody>
          <a:bodyPr/>
          <a:lstStyle/>
          <a:p>
            <a:fld id="{8546DB69-4F7B-483C-BACE-B4034FB554F2}" type="slidenum">
              <a:rPr lang="en-US" smtClean="0"/>
              <a:t>22</a:t>
            </a:fld>
            <a:endParaRPr lang="en-US"/>
          </a:p>
        </p:txBody>
      </p:sp>
    </p:spTree>
    <p:extLst>
      <p:ext uri="{BB962C8B-B14F-4D97-AF65-F5344CB8AC3E}">
        <p14:creationId xmlns:p14="http://schemas.microsoft.com/office/powerpoint/2010/main" val="24242649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effectLst/>
                <a:latin typeface="Segoe UI" panose="020B0502040204020203" pitchFamily="34" charset="0"/>
              </a:rPr>
              <a:t>“Child sex trafficking” means recruit, entice, harbor, transport, provide, or obtain by any means a minor for commercial sexual activity (MCL 750.462e)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solidFill>
                  <a:srgbClr val="FF0000"/>
                </a:solidFill>
                <a:effectLst/>
                <a:latin typeface="Segoe UI" panose="020B0502040204020203" pitchFamily="34" charset="0"/>
              </a:rPr>
              <a:t>“Child labor trafficking” means </a:t>
            </a:r>
            <a:r>
              <a:rPr lang="en-US" sz="1200" b="0" dirty="0">
                <a:effectLst/>
                <a:latin typeface="Segoe UI" panose="020B0502040204020203" pitchFamily="34" charset="0"/>
              </a:rPr>
              <a:t>recruit, entice, harbor, transport, provide, or obtain by any means a minor for forced labor or services (MCL 750.462e)</a:t>
            </a:r>
            <a:endParaRPr lang="en-US" sz="1200" b="0" dirty="0">
              <a:solidFill>
                <a:srgbClr val="FF0000"/>
              </a:solidFill>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solidFill>
                  <a:schemeClr val="tx1"/>
                </a:solidFill>
              </a:rPr>
              <a:t>If the person performing the act is under 18-years-old then they are considered victims, regardless of force.  Elements of force, fraud, and coercion are not required.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solidFill>
                  <a:schemeClr val="tx1"/>
                </a:solidFill>
              </a:rPr>
              <a:t>Other indicators that may suggest a child is being sex trafficked are branding, tattoos, or new/very expensive jewelry and/or clothing.</a:t>
            </a:r>
          </a:p>
          <a:p>
            <a:pPr marL="0" indent="0">
              <a:buFont typeface="Arial" panose="020B0604020202020204" pitchFamily="34" charset="0"/>
              <a:buNone/>
            </a:pPr>
            <a:endParaRPr lang="en-US" b="0" dirty="0"/>
          </a:p>
          <a:p>
            <a:pPr marL="171450" indent="-171450">
              <a:buFont typeface="Arial" panose="020B0604020202020204" pitchFamily="34" charset="0"/>
              <a:buChar char="•"/>
            </a:pPr>
            <a:r>
              <a:rPr lang="en-US" b="0" dirty="0"/>
              <a:t>Additional definitions:</a:t>
            </a:r>
          </a:p>
          <a:p>
            <a:pPr marL="457200" lvl="1" indent="0">
              <a:buFont typeface="Arial" panose="020B0604020202020204" pitchFamily="34" charset="0"/>
              <a:buNone/>
            </a:pPr>
            <a:r>
              <a:rPr lang="en-US" b="0" dirty="0"/>
              <a:t>• “Recruit” includes proactive targeting of vulnerability and grooming behaviors. </a:t>
            </a:r>
          </a:p>
          <a:p>
            <a:pPr marL="457200" lvl="1" indent="0">
              <a:buFont typeface="Arial" panose="020B0604020202020204" pitchFamily="34" charset="0"/>
              <a:buNone/>
            </a:pPr>
            <a:r>
              <a:rPr lang="en-US" b="0" dirty="0"/>
              <a:t>• “Entice” includes to solicit, persuade, or procure.</a:t>
            </a:r>
          </a:p>
          <a:p>
            <a:pPr marL="457200" lvl="1" indent="0">
              <a:buFont typeface="Arial" panose="020B0604020202020204" pitchFamily="34" charset="0"/>
              <a:buNone/>
            </a:pPr>
            <a:r>
              <a:rPr lang="en-US" b="0" dirty="0"/>
              <a:t>• “Harbor” includes isolation, confinement, or monitoring. </a:t>
            </a:r>
          </a:p>
          <a:p>
            <a:pPr marL="457200" lvl="1" indent="0">
              <a:buFont typeface="Arial" panose="020B0604020202020204" pitchFamily="34" charset="0"/>
              <a:buNone/>
            </a:pPr>
            <a:r>
              <a:rPr lang="en-US" b="0" dirty="0"/>
              <a:t>• “Transport” includes movement and arranging travel.</a:t>
            </a:r>
          </a:p>
          <a:p>
            <a:pPr marL="457200" lvl="1" indent="0">
              <a:buFont typeface="Arial" panose="020B0604020202020204" pitchFamily="34" charset="0"/>
              <a:buNone/>
            </a:pPr>
            <a:r>
              <a:rPr lang="en-US" b="0" dirty="0"/>
              <a:t>• “Provide” includes giving to another individual.</a:t>
            </a:r>
          </a:p>
          <a:p>
            <a:pPr marL="457200" lvl="1" indent="0">
              <a:buFont typeface="Arial" panose="020B0604020202020204" pitchFamily="34" charset="0"/>
              <a:buNone/>
            </a:pPr>
            <a:r>
              <a:rPr lang="en-US" b="0" dirty="0"/>
              <a:t>• “Obtain” includes forcibly taking, exchanging something for ability to control.</a:t>
            </a:r>
          </a:p>
          <a:p>
            <a:endParaRPr lang="en-US" dirty="0"/>
          </a:p>
        </p:txBody>
      </p:sp>
      <p:sp>
        <p:nvSpPr>
          <p:cNvPr id="4" name="Slide Number Placeholder 3"/>
          <p:cNvSpPr>
            <a:spLocks noGrp="1"/>
          </p:cNvSpPr>
          <p:nvPr>
            <p:ph type="sldNum" sz="quarter" idx="5"/>
          </p:nvPr>
        </p:nvSpPr>
        <p:spPr/>
        <p:txBody>
          <a:bodyPr/>
          <a:lstStyle/>
          <a:p>
            <a:fld id="{8546DB69-4F7B-483C-BACE-B4034FB554F2}" type="slidenum">
              <a:rPr lang="en-US" smtClean="0"/>
              <a:t>23</a:t>
            </a:fld>
            <a:endParaRPr lang="en-US"/>
          </a:p>
        </p:txBody>
      </p:sp>
    </p:spTree>
    <p:extLst>
      <p:ext uri="{BB962C8B-B14F-4D97-AF65-F5344CB8AC3E}">
        <p14:creationId xmlns:p14="http://schemas.microsoft.com/office/powerpoint/2010/main" val="1552429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46DB69-4F7B-483C-BACE-B4034FB554F2}" type="slidenum">
              <a:rPr lang="en-US" smtClean="0"/>
              <a:t>24</a:t>
            </a:fld>
            <a:endParaRPr lang="en-US"/>
          </a:p>
        </p:txBody>
      </p:sp>
    </p:spTree>
    <p:extLst>
      <p:ext uri="{BB962C8B-B14F-4D97-AF65-F5344CB8AC3E}">
        <p14:creationId xmlns:p14="http://schemas.microsoft.com/office/powerpoint/2010/main" val="18180338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1100"/>
              </a:spcBef>
              <a:spcAft>
                <a:spcPts val="1100"/>
              </a:spcAft>
              <a:buSzPts val="1200"/>
              <a:buFont typeface="Arial Bold" panose="020B0704020202020204" pitchFamily="34" charset="0"/>
              <a:buNone/>
            </a:pPr>
            <a:endParaRPr lang="en-US" dirty="0"/>
          </a:p>
        </p:txBody>
      </p:sp>
      <p:sp>
        <p:nvSpPr>
          <p:cNvPr id="4" name="Slide Number Placeholder 3"/>
          <p:cNvSpPr>
            <a:spLocks noGrp="1"/>
          </p:cNvSpPr>
          <p:nvPr>
            <p:ph type="sldNum" sz="quarter" idx="5"/>
          </p:nvPr>
        </p:nvSpPr>
        <p:spPr/>
        <p:txBody>
          <a:bodyPr/>
          <a:lstStyle/>
          <a:p>
            <a:fld id="{8546DB69-4F7B-483C-BACE-B4034FB554F2}" type="slidenum">
              <a:rPr lang="en-US" smtClean="0"/>
              <a:t>25</a:t>
            </a:fld>
            <a:endParaRPr lang="en-US"/>
          </a:p>
        </p:txBody>
      </p:sp>
    </p:spTree>
    <p:extLst>
      <p:ext uri="{BB962C8B-B14F-4D97-AF65-F5344CB8AC3E}">
        <p14:creationId xmlns:p14="http://schemas.microsoft.com/office/powerpoint/2010/main" val="21269550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46DB69-4F7B-483C-BACE-B4034FB554F2}" type="slidenum">
              <a:rPr lang="en-US" smtClean="0"/>
              <a:t>26</a:t>
            </a:fld>
            <a:endParaRPr lang="en-US"/>
          </a:p>
        </p:txBody>
      </p:sp>
    </p:spTree>
    <p:extLst>
      <p:ext uri="{BB962C8B-B14F-4D97-AF65-F5344CB8AC3E}">
        <p14:creationId xmlns:p14="http://schemas.microsoft.com/office/powerpoint/2010/main" val="14581840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46DB69-4F7B-483C-BACE-B4034FB554F2}" type="slidenum">
              <a:rPr lang="en-US" smtClean="0"/>
              <a:t>27</a:t>
            </a:fld>
            <a:endParaRPr lang="en-US"/>
          </a:p>
        </p:txBody>
      </p:sp>
    </p:spTree>
    <p:extLst>
      <p:ext uri="{BB962C8B-B14F-4D97-AF65-F5344CB8AC3E}">
        <p14:creationId xmlns:p14="http://schemas.microsoft.com/office/powerpoint/2010/main" val="32883973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46DB69-4F7B-483C-BACE-B4034FB554F2}" type="slidenum">
              <a:rPr lang="en-US" smtClean="0"/>
              <a:t>28</a:t>
            </a:fld>
            <a:endParaRPr lang="en-US"/>
          </a:p>
        </p:txBody>
      </p:sp>
    </p:spTree>
    <p:extLst>
      <p:ext uri="{BB962C8B-B14F-4D97-AF65-F5344CB8AC3E}">
        <p14:creationId xmlns:p14="http://schemas.microsoft.com/office/powerpoint/2010/main" val="20642096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46DB69-4F7B-483C-BACE-B4034FB554F2}" type="slidenum">
              <a:rPr lang="en-US" smtClean="0"/>
              <a:t>29</a:t>
            </a:fld>
            <a:endParaRPr lang="en-US"/>
          </a:p>
        </p:txBody>
      </p:sp>
    </p:spTree>
    <p:extLst>
      <p:ext uri="{BB962C8B-B14F-4D97-AF65-F5344CB8AC3E}">
        <p14:creationId xmlns:p14="http://schemas.microsoft.com/office/powerpoint/2010/main" val="26272103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46DB69-4F7B-483C-BACE-B4034FB554F2}" type="slidenum">
              <a:rPr lang="en-US" smtClean="0"/>
              <a:t>31</a:t>
            </a:fld>
            <a:endParaRPr lang="en-US"/>
          </a:p>
        </p:txBody>
      </p:sp>
    </p:spTree>
    <p:extLst>
      <p:ext uri="{BB962C8B-B14F-4D97-AF65-F5344CB8AC3E}">
        <p14:creationId xmlns:p14="http://schemas.microsoft.com/office/powerpoint/2010/main" val="7468896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546DB69-4F7B-483C-BACE-B4034FB554F2}" type="slidenum">
              <a:rPr lang="en-US" smtClean="0"/>
              <a:t>32</a:t>
            </a:fld>
            <a:endParaRPr lang="en-US"/>
          </a:p>
        </p:txBody>
      </p:sp>
    </p:spTree>
    <p:extLst>
      <p:ext uri="{BB962C8B-B14F-4D97-AF65-F5344CB8AC3E}">
        <p14:creationId xmlns:p14="http://schemas.microsoft.com/office/powerpoint/2010/main" val="3453111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Trainers should be prepared to facilitate this discussion. </a:t>
            </a:r>
            <a:r>
              <a:rPr lang="en-US" dirty="0">
                <a:solidFill>
                  <a:srgbClr val="FF0000"/>
                </a:solidFill>
              </a:rPr>
              <a:t>Hit the control key on the hyperlink and the hand will come up for you to click on. Hold the control button and click on the hyperlink at the same time. </a:t>
            </a:r>
          </a:p>
          <a:p>
            <a:endParaRPr lang="en-US" dirty="0">
              <a:solidFill>
                <a:srgbClr val="FF0000"/>
              </a:solidFill>
            </a:endParaRPr>
          </a:p>
          <a:p>
            <a:r>
              <a:rPr lang="en-US" dirty="0">
                <a:solidFill>
                  <a:srgbClr val="FF0000"/>
                </a:solidFill>
              </a:rPr>
              <a:t>Presenters should note that this video is </a:t>
            </a:r>
            <a:r>
              <a:rPr lang="en-US" b="1" dirty="0">
                <a:solidFill>
                  <a:srgbClr val="FF0000"/>
                </a:solidFill>
              </a:rPr>
              <a:t>dated </a:t>
            </a:r>
            <a:r>
              <a:rPr lang="en-US" dirty="0">
                <a:solidFill>
                  <a:srgbClr val="FF0000"/>
                </a:solidFill>
              </a:rPr>
              <a:t>(2015).  Current (2021) population statistics for </a:t>
            </a:r>
            <a:r>
              <a:rPr lang="en-US" i="1" u="sng" dirty="0">
                <a:solidFill>
                  <a:srgbClr val="FF0000"/>
                </a:solidFill>
              </a:rPr>
              <a:t>Black (14% of US population, 16% of MI population); White (49% of US population, 66% of MI population), multi-racial (5% of US population, 5% of MI population)</a:t>
            </a:r>
            <a:r>
              <a:rPr lang="en-US" dirty="0">
                <a:solidFill>
                  <a:srgbClr val="FF0000"/>
                </a:solidFill>
              </a:rPr>
              <a:t>.  </a:t>
            </a:r>
          </a:p>
          <a:p>
            <a:r>
              <a:rPr lang="en-US" dirty="0">
                <a:solidFill>
                  <a:srgbClr val="FF0000"/>
                </a:solidFill>
              </a:rPr>
              <a:t>Confirmed CA/N rate, directly related to reporting, </a:t>
            </a:r>
            <a:r>
              <a:rPr lang="en-US" i="1" u="sng" dirty="0">
                <a:solidFill>
                  <a:srgbClr val="FF0000"/>
                </a:solidFill>
              </a:rPr>
              <a:t>13.1% Black, 7.1% White, 10.3% multi-racial.</a:t>
            </a:r>
          </a:p>
          <a:p>
            <a:r>
              <a:rPr lang="en-US" dirty="0">
                <a:solidFill>
                  <a:srgbClr val="FF0000"/>
                </a:solidFill>
              </a:rPr>
              <a:t>Note disproportionate reporting of people of color to child welfare due to biases feeding into assumptions- reporters of CA/N may not share the same cultural beliefs or views as those with whom they have regular contact.</a:t>
            </a:r>
          </a:p>
          <a:p>
            <a:endParaRPr lang="en-US" dirty="0">
              <a:solidFill>
                <a:srgbClr val="FF0000"/>
              </a:solidFill>
            </a:endParaRPr>
          </a:p>
          <a:p>
            <a:r>
              <a:rPr lang="en-US" b="1" dirty="0">
                <a:solidFill>
                  <a:srgbClr val="FF0000"/>
                </a:solidFill>
              </a:rPr>
              <a:t>Be sure that “Caucasian” is not the appropriate term- use of “white” is preferred.</a:t>
            </a:r>
            <a:endParaRPr lang="en-US" b="1" dirty="0"/>
          </a:p>
        </p:txBody>
      </p:sp>
      <p:sp>
        <p:nvSpPr>
          <p:cNvPr id="4" name="Slide Number Placeholder 3"/>
          <p:cNvSpPr>
            <a:spLocks noGrp="1"/>
          </p:cNvSpPr>
          <p:nvPr>
            <p:ph type="sldNum" sz="quarter" idx="5"/>
          </p:nvPr>
        </p:nvSpPr>
        <p:spPr/>
        <p:txBody>
          <a:bodyPr/>
          <a:lstStyle/>
          <a:p>
            <a:fld id="{8546DB69-4F7B-483C-BACE-B4034FB554F2}" type="slidenum">
              <a:rPr lang="en-US" smtClean="0"/>
              <a:t>5</a:t>
            </a:fld>
            <a:endParaRPr lang="en-US"/>
          </a:p>
        </p:txBody>
      </p:sp>
    </p:spTree>
    <p:extLst>
      <p:ext uri="{BB962C8B-B14F-4D97-AF65-F5344CB8AC3E}">
        <p14:creationId xmlns:p14="http://schemas.microsoft.com/office/powerpoint/2010/main" val="25949131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Mandated reporters can help provide valuable resources to a family before concerns reach the need for child welfare involvement. </a:t>
            </a:r>
          </a:p>
          <a:p>
            <a:endParaRPr lang="en-US" dirty="0"/>
          </a:p>
        </p:txBody>
      </p:sp>
      <p:sp>
        <p:nvSpPr>
          <p:cNvPr id="4" name="Slide Number Placeholder 3"/>
          <p:cNvSpPr>
            <a:spLocks noGrp="1"/>
          </p:cNvSpPr>
          <p:nvPr>
            <p:ph type="sldNum" sz="quarter" idx="5"/>
          </p:nvPr>
        </p:nvSpPr>
        <p:spPr/>
        <p:txBody>
          <a:bodyPr/>
          <a:lstStyle/>
          <a:p>
            <a:fld id="{8546DB69-4F7B-483C-BACE-B4034FB554F2}" type="slidenum">
              <a:rPr lang="en-US" smtClean="0"/>
              <a:t>33</a:t>
            </a:fld>
            <a:endParaRPr lang="en-US"/>
          </a:p>
        </p:txBody>
      </p:sp>
    </p:spTree>
    <p:extLst>
      <p:ext uri="{BB962C8B-B14F-4D97-AF65-F5344CB8AC3E}">
        <p14:creationId xmlns:p14="http://schemas.microsoft.com/office/powerpoint/2010/main" val="25984027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46DB69-4F7B-483C-BACE-B4034FB554F2}" type="slidenum">
              <a:rPr lang="en-US" smtClean="0"/>
              <a:t>35</a:t>
            </a:fld>
            <a:endParaRPr lang="en-US"/>
          </a:p>
        </p:txBody>
      </p:sp>
    </p:spTree>
    <p:extLst>
      <p:ext uri="{BB962C8B-B14F-4D97-AF65-F5344CB8AC3E}">
        <p14:creationId xmlns:p14="http://schemas.microsoft.com/office/powerpoint/2010/main" val="33782787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46DB69-4F7B-483C-BACE-B4034FB554F2}" type="slidenum">
              <a:rPr lang="en-US" smtClean="0"/>
              <a:t>36</a:t>
            </a:fld>
            <a:endParaRPr lang="en-US"/>
          </a:p>
        </p:txBody>
      </p:sp>
    </p:spTree>
    <p:extLst>
      <p:ext uri="{BB962C8B-B14F-4D97-AF65-F5344CB8AC3E}">
        <p14:creationId xmlns:p14="http://schemas.microsoft.com/office/powerpoint/2010/main" val="22543034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46DB69-4F7B-483C-BACE-B4034FB554F2}" type="slidenum">
              <a:rPr lang="en-US" smtClean="0"/>
              <a:t>37</a:t>
            </a:fld>
            <a:endParaRPr lang="en-US"/>
          </a:p>
        </p:txBody>
      </p:sp>
    </p:spTree>
    <p:extLst>
      <p:ext uri="{BB962C8B-B14F-4D97-AF65-F5344CB8AC3E}">
        <p14:creationId xmlns:p14="http://schemas.microsoft.com/office/powerpoint/2010/main" val="40038819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46DB69-4F7B-483C-BACE-B4034FB554F2}" type="slidenum">
              <a:rPr lang="en-US" smtClean="0"/>
              <a:t>46</a:t>
            </a:fld>
            <a:endParaRPr lang="en-US"/>
          </a:p>
        </p:txBody>
      </p:sp>
    </p:spTree>
    <p:extLst>
      <p:ext uri="{BB962C8B-B14F-4D97-AF65-F5344CB8AC3E}">
        <p14:creationId xmlns:p14="http://schemas.microsoft.com/office/powerpoint/2010/main" val="28175204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It is also important to determine if there any immediate safety concerns for the child and any other children in the home, as well as any others who may have information regarding the abuse/neglect.</a:t>
            </a:r>
          </a:p>
          <a:p>
            <a:endParaRPr lang="en-US" dirty="0"/>
          </a:p>
        </p:txBody>
      </p:sp>
      <p:sp>
        <p:nvSpPr>
          <p:cNvPr id="4" name="Slide Number Placeholder 3"/>
          <p:cNvSpPr>
            <a:spLocks noGrp="1"/>
          </p:cNvSpPr>
          <p:nvPr>
            <p:ph type="sldNum" sz="quarter" idx="5"/>
          </p:nvPr>
        </p:nvSpPr>
        <p:spPr/>
        <p:txBody>
          <a:bodyPr/>
          <a:lstStyle/>
          <a:p>
            <a:fld id="{8546DB69-4F7B-483C-BACE-B4034FB554F2}" type="slidenum">
              <a:rPr lang="en-US" smtClean="0"/>
              <a:t>47</a:t>
            </a:fld>
            <a:endParaRPr lang="en-US"/>
          </a:p>
        </p:txBody>
      </p:sp>
    </p:spTree>
    <p:extLst>
      <p:ext uri="{BB962C8B-B14F-4D97-AF65-F5344CB8AC3E}">
        <p14:creationId xmlns:p14="http://schemas.microsoft.com/office/powerpoint/2010/main" val="14757290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46DB69-4F7B-483C-BACE-B4034FB554F2}" type="slidenum">
              <a:rPr lang="en-US" smtClean="0"/>
              <a:t>48</a:t>
            </a:fld>
            <a:endParaRPr lang="en-US"/>
          </a:p>
        </p:txBody>
      </p:sp>
    </p:spTree>
    <p:extLst>
      <p:ext uri="{BB962C8B-B14F-4D97-AF65-F5344CB8AC3E}">
        <p14:creationId xmlns:p14="http://schemas.microsoft.com/office/powerpoint/2010/main" val="2139134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46DB69-4F7B-483C-BACE-B4034FB554F2}" type="slidenum">
              <a:rPr lang="en-US" smtClean="0"/>
              <a:t>50</a:t>
            </a:fld>
            <a:endParaRPr lang="en-US"/>
          </a:p>
        </p:txBody>
      </p:sp>
    </p:spTree>
    <p:extLst>
      <p:ext uri="{BB962C8B-B14F-4D97-AF65-F5344CB8AC3E}">
        <p14:creationId xmlns:p14="http://schemas.microsoft.com/office/powerpoint/2010/main" val="29505578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important to provide </a:t>
            </a:r>
            <a:r>
              <a:rPr lang="en-US" b="1" dirty="0"/>
              <a:t>objective and factual </a:t>
            </a:r>
            <a:r>
              <a:rPr lang="en-US" dirty="0"/>
              <a:t>information to Centralized Intake. If you are not sure what information is helpful, utilize 855-444-3911; a specialist will help obtain information.</a:t>
            </a:r>
          </a:p>
          <a:p>
            <a:endParaRPr lang="en-US" dirty="0"/>
          </a:p>
        </p:txBody>
      </p:sp>
      <p:sp>
        <p:nvSpPr>
          <p:cNvPr id="4" name="Slide Number Placeholder 3"/>
          <p:cNvSpPr>
            <a:spLocks noGrp="1"/>
          </p:cNvSpPr>
          <p:nvPr>
            <p:ph type="sldNum" sz="quarter" idx="5"/>
          </p:nvPr>
        </p:nvSpPr>
        <p:spPr/>
        <p:txBody>
          <a:bodyPr/>
          <a:lstStyle/>
          <a:p>
            <a:fld id="{8546DB69-4F7B-483C-BACE-B4034FB554F2}" type="slidenum">
              <a:rPr lang="en-US" smtClean="0"/>
              <a:t>52</a:t>
            </a:fld>
            <a:endParaRPr lang="en-US"/>
          </a:p>
        </p:txBody>
      </p:sp>
    </p:spTree>
    <p:extLst>
      <p:ext uri="{BB962C8B-B14F-4D97-AF65-F5344CB8AC3E}">
        <p14:creationId xmlns:p14="http://schemas.microsoft.com/office/powerpoint/2010/main" val="20451605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dirty="0">
                <a:solidFill>
                  <a:schemeClr val="tx1"/>
                </a:solidFill>
              </a:rPr>
              <a:t>Confidentiality</a:t>
            </a:r>
            <a:r>
              <a:rPr lang="en-US" sz="1200" baseline="0" dirty="0">
                <a:solidFill>
                  <a:schemeClr val="tx1"/>
                </a:solidFill>
              </a:rPr>
              <a:t> Points</a:t>
            </a:r>
            <a:endParaRPr lang="en-US" sz="1200" dirty="0">
              <a:solidFill>
                <a:schemeClr val="tx1"/>
              </a:solidFill>
            </a:endParaRPr>
          </a:p>
          <a:p>
            <a:pPr marL="365760" marR="0" lvl="2" indent="-182880" algn="l" defTabSz="914400" rtl="0" eaLnBrk="1" fontAlgn="auto" latinLnBrk="0" hangingPunct="1">
              <a:lnSpc>
                <a:spcPct val="150000"/>
              </a:lnSpc>
              <a:spcBef>
                <a:spcPts val="0"/>
              </a:spcBef>
              <a:spcAft>
                <a:spcPts val="0"/>
              </a:spcAft>
              <a:buClr>
                <a:schemeClr val="accent1"/>
              </a:buClr>
              <a:buSzTx/>
              <a:buFont typeface="Arial" panose="020B0604020202020204" pitchFamily="34" charset="0"/>
              <a:buChar char="•"/>
              <a:tabLst/>
              <a:defRPr/>
            </a:pPr>
            <a:r>
              <a:rPr lang="en-US" sz="1200" dirty="0">
                <a:solidFill>
                  <a:schemeClr val="tx1"/>
                </a:solidFill>
              </a:rPr>
              <a:t>Per </a:t>
            </a:r>
            <a:r>
              <a:rPr lang="en-US" sz="1200" dirty="0" err="1">
                <a:solidFill>
                  <a:schemeClr val="tx1"/>
                </a:solidFill>
              </a:rPr>
              <a:t>CPL</a:t>
            </a:r>
            <a:r>
              <a:rPr lang="en-US" sz="1200" dirty="0">
                <a:solidFill>
                  <a:schemeClr val="tx1"/>
                </a:solidFill>
              </a:rPr>
              <a:t>, the identity of the reporting person is confidential, subject to disclosure only with the consent of that person or by judicial process.  Court-ordered sharing is not typical.  MDHHS, law enforcement investigating a report of CA/N, and the children’s ombudsman are also privy to the identification of the reporting person [MCL 722.625 (7)(1)(a)(b)(n)].</a:t>
            </a:r>
          </a:p>
          <a:p>
            <a:pPr marL="365760" lvl="2" indent="-182880">
              <a:lnSpc>
                <a:spcPct val="150000"/>
              </a:lnSpc>
              <a:buClr>
                <a:schemeClr val="accent1"/>
              </a:buClr>
              <a:buFont typeface="Arial" panose="020B0604020202020204" pitchFamily="34" charset="0"/>
              <a:buChar char="•"/>
            </a:pPr>
            <a:r>
              <a:rPr lang="en-US" sz="1200" dirty="0">
                <a:solidFill>
                  <a:schemeClr val="tx1"/>
                </a:solidFill>
              </a:rPr>
              <a:t>The parents may accuse you of reporting.</a:t>
            </a:r>
          </a:p>
          <a:p>
            <a:pPr marL="365760" lvl="2" indent="-182880">
              <a:lnSpc>
                <a:spcPct val="150000"/>
              </a:lnSpc>
              <a:buClr>
                <a:schemeClr val="accent1"/>
              </a:buClr>
              <a:buFont typeface="Arial" panose="020B0604020202020204" pitchFamily="34" charset="0"/>
              <a:buChar char="•"/>
            </a:pPr>
            <a:r>
              <a:rPr lang="en-US" sz="1200" dirty="0">
                <a:solidFill>
                  <a:schemeClr val="tx1"/>
                </a:solidFill>
              </a:rPr>
              <a:t>The parents may say that “CPS told me you were the one who called in the report.” Parents/caregivers will often make assumptions about who called, but CPS cannot confirm or deny referral source information.</a:t>
            </a:r>
          </a:p>
          <a:p>
            <a:endParaRPr lang="en-US" dirty="0"/>
          </a:p>
        </p:txBody>
      </p:sp>
      <p:sp>
        <p:nvSpPr>
          <p:cNvPr id="4" name="Slide Number Placeholder 3"/>
          <p:cNvSpPr>
            <a:spLocks noGrp="1"/>
          </p:cNvSpPr>
          <p:nvPr>
            <p:ph type="sldNum" sz="quarter" idx="5"/>
          </p:nvPr>
        </p:nvSpPr>
        <p:spPr/>
        <p:txBody>
          <a:bodyPr/>
          <a:lstStyle/>
          <a:p>
            <a:fld id="{8546DB69-4F7B-483C-BACE-B4034FB554F2}" type="slidenum">
              <a:rPr lang="en-US" smtClean="0"/>
              <a:t>53</a:t>
            </a:fld>
            <a:endParaRPr lang="en-US"/>
          </a:p>
        </p:txBody>
      </p:sp>
    </p:spTree>
    <p:extLst>
      <p:ext uri="{BB962C8B-B14F-4D97-AF65-F5344CB8AC3E}">
        <p14:creationId xmlns:p14="http://schemas.microsoft.com/office/powerpoint/2010/main" val="2734133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46DB69-4F7B-483C-BACE-B4034FB554F2}" type="slidenum">
              <a:rPr lang="en-US" smtClean="0"/>
              <a:t>6</a:t>
            </a:fld>
            <a:endParaRPr lang="en-US"/>
          </a:p>
        </p:txBody>
      </p:sp>
    </p:spTree>
    <p:extLst>
      <p:ext uri="{BB962C8B-B14F-4D97-AF65-F5344CB8AC3E}">
        <p14:creationId xmlns:p14="http://schemas.microsoft.com/office/powerpoint/2010/main" val="7313801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46DB69-4F7B-483C-BACE-B4034FB554F2}" type="slidenum">
              <a:rPr lang="en-US" smtClean="0"/>
              <a:t>54</a:t>
            </a:fld>
            <a:endParaRPr lang="en-US"/>
          </a:p>
        </p:txBody>
      </p:sp>
    </p:spTree>
    <p:extLst>
      <p:ext uri="{BB962C8B-B14F-4D97-AF65-F5344CB8AC3E}">
        <p14:creationId xmlns:p14="http://schemas.microsoft.com/office/powerpoint/2010/main" val="38957169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46DB69-4F7B-483C-BACE-B4034FB554F2}" type="slidenum">
              <a:rPr lang="en-US" smtClean="0"/>
              <a:t>55</a:t>
            </a:fld>
            <a:endParaRPr lang="en-US"/>
          </a:p>
        </p:txBody>
      </p:sp>
    </p:spTree>
    <p:extLst>
      <p:ext uri="{BB962C8B-B14F-4D97-AF65-F5344CB8AC3E}">
        <p14:creationId xmlns:p14="http://schemas.microsoft.com/office/powerpoint/2010/main" val="8621759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46DB69-4F7B-483C-BACE-B4034FB554F2}" type="slidenum">
              <a:rPr lang="en-US" smtClean="0"/>
              <a:t>56</a:t>
            </a:fld>
            <a:endParaRPr lang="en-US"/>
          </a:p>
        </p:txBody>
      </p:sp>
    </p:spTree>
    <p:extLst>
      <p:ext uri="{BB962C8B-B14F-4D97-AF65-F5344CB8AC3E}">
        <p14:creationId xmlns:p14="http://schemas.microsoft.com/office/powerpoint/2010/main" val="13540413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Mandated reporter information may be shared with law enforcement and/or the prosecuting attorney if absolutely necessary.</a:t>
            </a:r>
          </a:p>
          <a:p>
            <a:endParaRPr lang="en-US" dirty="0"/>
          </a:p>
        </p:txBody>
      </p:sp>
      <p:sp>
        <p:nvSpPr>
          <p:cNvPr id="4" name="Slide Number Placeholder 3"/>
          <p:cNvSpPr>
            <a:spLocks noGrp="1"/>
          </p:cNvSpPr>
          <p:nvPr>
            <p:ph type="sldNum" sz="quarter" idx="5"/>
          </p:nvPr>
        </p:nvSpPr>
        <p:spPr/>
        <p:txBody>
          <a:bodyPr/>
          <a:lstStyle/>
          <a:p>
            <a:fld id="{8546DB69-4F7B-483C-BACE-B4034FB554F2}" type="slidenum">
              <a:rPr lang="en-US" smtClean="0"/>
              <a:t>57</a:t>
            </a:fld>
            <a:endParaRPr lang="en-US"/>
          </a:p>
        </p:txBody>
      </p:sp>
    </p:spTree>
    <p:extLst>
      <p:ext uri="{BB962C8B-B14F-4D97-AF65-F5344CB8AC3E}">
        <p14:creationId xmlns:p14="http://schemas.microsoft.com/office/powerpoint/2010/main" val="8583480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46DB69-4F7B-483C-BACE-B4034FB554F2}" type="slidenum">
              <a:rPr lang="en-US" smtClean="0"/>
              <a:t>58</a:t>
            </a:fld>
            <a:endParaRPr lang="en-US"/>
          </a:p>
        </p:txBody>
      </p:sp>
    </p:spTree>
    <p:extLst>
      <p:ext uri="{BB962C8B-B14F-4D97-AF65-F5344CB8AC3E}">
        <p14:creationId xmlns:p14="http://schemas.microsoft.com/office/powerpoint/2010/main" val="32194376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46DB69-4F7B-483C-BACE-B4034FB554F2}" type="slidenum">
              <a:rPr lang="en-US" smtClean="0"/>
              <a:t>59</a:t>
            </a:fld>
            <a:endParaRPr lang="en-US"/>
          </a:p>
        </p:txBody>
      </p:sp>
    </p:spTree>
    <p:extLst>
      <p:ext uri="{BB962C8B-B14F-4D97-AF65-F5344CB8AC3E}">
        <p14:creationId xmlns:p14="http://schemas.microsoft.com/office/powerpoint/2010/main" val="13185305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46DB69-4F7B-483C-BACE-B4034FB554F2}" type="slidenum">
              <a:rPr lang="en-US" smtClean="0"/>
              <a:t>60</a:t>
            </a:fld>
            <a:endParaRPr lang="en-US"/>
          </a:p>
        </p:txBody>
      </p:sp>
    </p:spTree>
    <p:extLst>
      <p:ext uri="{BB962C8B-B14F-4D97-AF65-F5344CB8AC3E}">
        <p14:creationId xmlns:p14="http://schemas.microsoft.com/office/powerpoint/2010/main" val="2993358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46DB69-4F7B-483C-BACE-B4034FB554F2}" type="slidenum">
              <a:rPr lang="en-US" smtClean="0"/>
              <a:t>7</a:t>
            </a:fld>
            <a:endParaRPr lang="en-US"/>
          </a:p>
        </p:txBody>
      </p:sp>
    </p:spTree>
    <p:extLst>
      <p:ext uri="{BB962C8B-B14F-4D97-AF65-F5344CB8AC3E}">
        <p14:creationId xmlns:p14="http://schemas.microsoft.com/office/powerpoint/2010/main" val="269491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46DB69-4F7B-483C-BACE-B4034FB554F2}" type="slidenum">
              <a:rPr lang="en-US" smtClean="0"/>
              <a:t>8</a:t>
            </a:fld>
            <a:endParaRPr lang="en-US"/>
          </a:p>
        </p:txBody>
      </p:sp>
    </p:spTree>
    <p:extLst>
      <p:ext uri="{BB962C8B-B14F-4D97-AF65-F5344CB8AC3E}">
        <p14:creationId xmlns:p14="http://schemas.microsoft.com/office/powerpoint/2010/main" val="302204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*Provided by the University of Michigan data lab.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“Present” = June 2023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indent="0">
              <a:buNone/>
            </a:pPr>
            <a:r>
              <a:rPr lang="en-US" sz="1200" dirty="0">
                <a:latin typeface="Tahoma" panose="020B0604030504040204" pitchFamily="34" charset="0"/>
                <a:ea typeface="Tahoma" panose="020B0604030504040204" pitchFamily="34" charset="0"/>
                <a:cs typeface="Tahoma" panose="020B0604030504040204" pitchFamily="34" charset="0"/>
              </a:rPr>
              <a:t>The figure displays the distribution of race at various decision points. If the child welfare system was contributing to racial disproportionality, one would observe significant changes in the distribution of race across investigations, case openings, and removals. </a:t>
            </a:r>
          </a:p>
          <a:p>
            <a:pPr marL="0" indent="0">
              <a:buNone/>
            </a:pPr>
            <a:endParaRPr lang="en-US" sz="12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200" dirty="0">
                <a:latin typeface="Tahoma" panose="020B0604030504040204" pitchFamily="34" charset="0"/>
                <a:ea typeface="Tahoma" panose="020B0604030504040204" pitchFamily="34" charset="0"/>
                <a:cs typeface="Tahoma" panose="020B0604030504040204" pitchFamily="34" charset="0"/>
              </a:rPr>
              <a:t>For example, if Black youth accounted for 27.8% of all investigations but accounted for 47.8% of all case openings, one could reasonably conclude that the decision to substantiate an allegation and open a case is racially biased and some intervention is necessary to address this disparity within the system. </a:t>
            </a:r>
          </a:p>
          <a:p>
            <a:pPr marL="0" indent="0">
              <a:buNone/>
            </a:pPr>
            <a:endParaRPr lang="en-US" sz="12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200" dirty="0">
                <a:latin typeface="Tahoma" panose="020B0604030504040204" pitchFamily="34" charset="0"/>
                <a:ea typeface="Tahoma" panose="020B0604030504040204" pitchFamily="34" charset="0"/>
                <a:cs typeface="Tahoma" panose="020B0604030504040204" pitchFamily="34" charset="0"/>
              </a:rPr>
              <a:t>We do not observe large disparities for Black children. Black children account for 27.8% of investigations, 25.6% of case openings, and 27.6% of removals. We do observe small disparities for multiracial children (9.7% of investigations, 10.4% of case openings, and 14% of removals).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5"/>
          </p:nvPr>
        </p:nvSpPr>
        <p:spPr/>
        <p:txBody>
          <a:bodyPr/>
          <a:lstStyle/>
          <a:p>
            <a:fld id="{8546DB69-4F7B-483C-BACE-B4034FB554F2}" type="slidenum">
              <a:rPr lang="en-US" smtClean="0"/>
              <a:t>9</a:t>
            </a:fld>
            <a:endParaRPr lang="en-US"/>
          </a:p>
        </p:txBody>
      </p:sp>
    </p:spTree>
    <p:extLst>
      <p:ext uri="{BB962C8B-B14F-4D97-AF65-F5344CB8AC3E}">
        <p14:creationId xmlns:p14="http://schemas.microsoft.com/office/powerpoint/2010/main" val="933475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dirty="0" err="1"/>
              <a:t>CPL</a:t>
            </a:r>
            <a:r>
              <a:rPr lang="en-US" dirty="0"/>
              <a:t> also includes the legal requirements for reporting, investigating, and responding to child abuse and neglect cases.</a:t>
            </a:r>
          </a:p>
          <a:p>
            <a:endParaRPr lang="en-US" dirty="0"/>
          </a:p>
        </p:txBody>
      </p:sp>
      <p:sp>
        <p:nvSpPr>
          <p:cNvPr id="4" name="Slide Number Placeholder 3"/>
          <p:cNvSpPr>
            <a:spLocks noGrp="1"/>
          </p:cNvSpPr>
          <p:nvPr>
            <p:ph type="sldNum" sz="quarter" idx="5"/>
          </p:nvPr>
        </p:nvSpPr>
        <p:spPr/>
        <p:txBody>
          <a:bodyPr/>
          <a:lstStyle/>
          <a:p>
            <a:fld id="{8546DB69-4F7B-483C-BACE-B4034FB554F2}" type="slidenum">
              <a:rPr lang="en-US" smtClean="0"/>
              <a:t>10</a:t>
            </a:fld>
            <a:endParaRPr lang="en-US"/>
          </a:p>
        </p:txBody>
      </p:sp>
    </p:spTree>
    <p:extLst>
      <p:ext uri="{BB962C8B-B14F-4D97-AF65-F5344CB8AC3E}">
        <p14:creationId xmlns:p14="http://schemas.microsoft.com/office/powerpoint/2010/main" val="3164177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sure to note that examples on slide are not exhaustive. </a:t>
            </a:r>
          </a:p>
          <a:p>
            <a:endParaRPr lang="en-US" dirty="0"/>
          </a:p>
          <a:p>
            <a:r>
              <a:rPr lang="en-US" dirty="0"/>
              <a:t>Full list: A physician, dentist, physician’s assistant, registered dental hygienist, medical examiner, nurse, person licensed to provide emergency medical care, audiologist, psychologist, marriage and family therapist, licensed professional counselor, social worker, licensed master’s social worker, licensed bachelor’s social worker, registered social service technician, social service technician, a person employed in a professional capacity in any office of the friend of the court, school administrator, school counselor or teacher, law enforcement officer, member of the clergy, regulated child care provider, or any employee of an organization or entity that, as a result of federal funding statutes, regulations, or contracts would be prohibited from reporting in the absence of a state mandate or court order (e.g., domestic violence providers). </a:t>
            </a:r>
          </a:p>
          <a:p>
            <a:endParaRPr lang="en-US" dirty="0"/>
          </a:p>
          <a:p>
            <a:r>
              <a:rPr lang="en-US" dirty="0"/>
              <a:t>DHHS personnel includes the following:</a:t>
            </a:r>
          </a:p>
          <a:p>
            <a:r>
              <a:rPr lang="en-US" dirty="0"/>
              <a:t>Eligibility Specialist, Family Independence Manager, Family Independence Specialist, Social Services Specialist, Social Work Specialist, Social Work Specialist Manager and Welfare Services Specialist.</a:t>
            </a:r>
          </a:p>
          <a:p>
            <a:endParaRPr lang="en-US" dirty="0"/>
          </a:p>
          <a:p>
            <a:endParaRPr lang="en-US" dirty="0"/>
          </a:p>
        </p:txBody>
      </p:sp>
      <p:sp>
        <p:nvSpPr>
          <p:cNvPr id="4" name="Slide Number Placeholder 3"/>
          <p:cNvSpPr>
            <a:spLocks noGrp="1"/>
          </p:cNvSpPr>
          <p:nvPr>
            <p:ph type="sldNum" sz="quarter" idx="5"/>
          </p:nvPr>
        </p:nvSpPr>
        <p:spPr/>
        <p:txBody>
          <a:bodyPr/>
          <a:lstStyle/>
          <a:p>
            <a:fld id="{8546DB69-4F7B-483C-BACE-B4034FB554F2}" type="slidenum">
              <a:rPr lang="en-US" smtClean="0"/>
              <a:t>11</a:t>
            </a:fld>
            <a:endParaRPr lang="en-US"/>
          </a:p>
        </p:txBody>
      </p:sp>
    </p:spTree>
    <p:extLst>
      <p:ext uri="{BB962C8B-B14F-4D97-AF65-F5344CB8AC3E}">
        <p14:creationId xmlns:p14="http://schemas.microsoft.com/office/powerpoint/2010/main" val="14139161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24AD7E-8E07-025E-1C1B-43AC6C5221F5}"/>
              </a:ext>
            </a:extLst>
          </p:cNvPr>
          <p:cNvSpPr/>
          <p:nvPr userDrawn="1"/>
        </p:nvSpPr>
        <p:spPr>
          <a:xfrm>
            <a:off x="0" y="0"/>
            <a:ext cx="12192000" cy="4948881"/>
          </a:xfrm>
          <a:prstGeom prst="rect">
            <a:avLst/>
          </a:prstGeom>
          <a:solidFill>
            <a:srgbClr val="0F4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10;&#10;Description automatically generated">
            <a:extLst>
              <a:ext uri="{FF2B5EF4-FFF2-40B4-BE49-F238E27FC236}">
                <a16:creationId xmlns:a16="http://schemas.microsoft.com/office/drawing/2014/main" id="{94B56E5C-6779-5966-1163-B4449A84A7ED}"/>
              </a:ext>
            </a:extLst>
          </p:cNvPr>
          <p:cNvPicPr>
            <a:picLocks noChangeAspect="1"/>
          </p:cNvPicPr>
          <p:nvPr userDrawn="1"/>
        </p:nvPicPr>
        <p:blipFill>
          <a:blip r:embed="rId2"/>
          <a:stretch>
            <a:fillRect/>
          </a:stretch>
        </p:blipFill>
        <p:spPr>
          <a:xfrm>
            <a:off x="4457700" y="5040956"/>
            <a:ext cx="3276600" cy="1670162"/>
          </a:xfrm>
          <a:prstGeom prst="rect">
            <a:avLst/>
          </a:prstGeom>
        </p:spPr>
      </p:pic>
      <p:sp>
        <p:nvSpPr>
          <p:cNvPr id="2" name="Title 1">
            <a:extLst>
              <a:ext uri="{FF2B5EF4-FFF2-40B4-BE49-F238E27FC236}">
                <a16:creationId xmlns:a16="http://schemas.microsoft.com/office/drawing/2014/main" id="{F901AFED-6283-EF14-828F-F1564B66E2AB}"/>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476C3C61-8C36-77AD-9E0A-9FA62B81BB46}"/>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80099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9B3B15-B613-95A9-B12D-1986BCB57B87}"/>
              </a:ext>
            </a:extLst>
          </p:cNvPr>
          <p:cNvSpPr/>
          <p:nvPr userDrawn="1"/>
        </p:nvSpPr>
        <p:spPr>
          <a:xfrm>
            <a:off x="0" y="0"/>
            <a:ext cx="12192000" cy="6858000"/>
          </a:xfrm>
          <a:prstGeom prst="rect">
            <a:avLst/>
          </a:prstGeom>
          <a:solidFill>
            <a:srgbClr val="009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D572CC5A-87C4-9C3E-6432-EA8C1EC05EA2}"/>
              </a:ext>
            </a:extLst>
          </p:cNvPr>
          <p:cNvPicPr>
            <a:picLocks noChangeAspect="1"/>
          </p:cNvPicPr>
          <p:nvPr userDrawn="1"/>
        </p:nvPicPr>
        <p:blipFill>
          <a:blip r:embed="rId2"/>
          <a:stretch>
            <a:fillRect/>
          </a:stretch>
        </p:blipFill>
        <p:spPr>
          <a:xfrm>
            <a:off x="5357169" y="5747265"/>
            <a:ext cx="1477662" cy="555882"/>
          </a:xfrm>
          <a:prstGeom prst="rect">
            <a:avLst/>
          </a:prstGeom>
        </p:spPr>
      </p:pic>
      <p:sp>
        <p:nvSpPr>
          <p:cNvPr id="2" name="Title 1">
            <a:extLst>
              <a:ext uri="{FF2B5EF4-FFF2-40B4-BE49-F238E27FC236}">
                <a16:creationId xmlns:a16="http://schemas.microsoft.com/office/drawing/2014/main" id="{8642D213-47C3-6884-5268-D0240E7E157C}"/>
              </a:ext>
            </a:extLst>
          </p:cNvPr>
          <p:cNvSpPr>
            <a:spLocks noGrp="1"/>
          </p:cNvSpPr>
          <p:nvPr>
            <p:ph type="title"/>
          </p:nvPr>
        </p:nvSpPr>
        <p:spPr>
          <a:xfrm>
            <a:off x="838200" y="2766218"/>
            <a:ext cx="10515600" cy="1325563"/>
          </a:xfrm>
        </p:spPr>
        <p:txBody>
          <a:bodyPr/>
          <a:lstStyle>
            <a:lvl1pPr algn="ctr">
              <a:defRPr>
                <a:solidFill>
                  <a:schemeClr val="bg1"/>
                </a:solidFill>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B9FA76AF-C2CB-C3AC-FFB2-89F3610C0F64}"/>
              </a:ext>
            </a:extLst>
          </p:cNvPr>
          <p:cNvSpPr>
            <a:spLocks noGrp="1"/>
          </p:cNvSpPr>
          <p:nvPr>
            <p:ph type="sldNum" sz="quarter" idx="12"/>
          </p:nvPr>
        </p:nvSpPr>
        <p:spPr/>
        <p:txBody>
          <a:bodyPr/>
          <a:lstStyle>
            <a:lvl1pPr>
              <a:defRPr>
                <a:solidFill>
                  <a:schemeClr val="bg1"/>
                </a:solidFill>
              </a:defRPr>
            </a:lvl1pPr>
          </a:lstStyle>
          <a:p>
            <a:fld id="{809B3C54-BE60-8D42-B958-D833F7DCCF0A}" type="slidenum">
              <a:rPr lang="en-US" smtClean="0"/>
              <a:pPr/>
              <a:t>‹#›</a:t>
            </a:fld>
            <a:endParaRPr lang="en-US"/>
          </a:p>
        </p:txBody>
      </p:sp>
    </p:spTree>
    <p:extLst>
      <p:ext uri="{BB962C8B-B14F-4D97-AF65-F5344CB8AC3E}">
        <p14:creationId xmlns:p14="http://schemas.microsoft.com/office/powerpoint/2010/main" val="1275445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D1D299B-0049-C495-7303-C7E7F2C5690A}"/>
              </a:ext>
            </a:extLst>
          </p:cNvPr>
          <p:cNvSpPr/>
          <p:nvPr userDrawn="1"/>
        </p:nvSpPr>
        <p:spPr>
          <a:xfrm>
            <a:off x="0" y="0"/>
            <a:ext cx="6096000" cy="6858000"/>
          </a:xfrm>
          <a:prstGeom prst="rect">
            <a:avLst/>
          </a:prstGeom>
          <a:solidFill>
            <a:srgbClr val="0F4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115CEE-E90C-859F-4450-7BFE02B8B860}"/>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84E435E-BBAF-A2E7-72ED-13955A61E686}"/>
              </a:ext>
            </a:extLst>
          </p:cNvPr>
          <p:cNvSpPr>
            <a:spLocks noGrp="1"/>
          </p:cNvSpPr>
          <p:nvPr>
            <p:ph idx="1"/>
          </p:nvPr>
        </p:nvSpPr>
        <p:spPr>
          <a:xfrm>
            <a:off x="6518030" y="987425"/>
            <a:ext cx="526366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58B35BCC-586E-5461-F968-A677903C262C}"/>
              </a:ext>
            </a:extLst>
          </p:cNvPr>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B6DACF30-0588-8FD5-402F-B4A287C345F1}"/>
              </a:ext>
            </a:extLst>
          </p:cNvPr>
          <p:cNvSpPr>
            <a:spLocks noGrp="1"/>
          </p:cNvSpPr>
          <p:nvPr>
            <p:ph type="sldNum" sz="quarter" idx="12"/>
          </p:nvPr>
        </p:nvSpPr>
        <p:spPr/>
        <p:txBody>
          <a:bodyPr/>
          <a:lstStyle/>
          <a:p>
            <a:fld id="{809B3C54-BE60-8D42-B958-D833F7DCCF0A}" type="slidenum">
              <a:rPr lang="en-US" smtClean="0"/>
              <a:t>‹#›</a:t>
            </a:fld>
            <a:endParaRPr lang="en-US"/>
          </a:p>
        </p:txBody>
      </p:sp>
    </p:spTree>
    <p:extLst>
      <p:ext uri="{BB962C8B-B14F-4D97-AF65-F5344CB8AC3E}">
        <p14:creationId xmlns:p14="http://schemas.microsoft.com/office/powerpoint/2010/main" val="3015971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95E3212-1013-E0B9-F253-D720381EDC2C}"/>
              </a:ext>
            </a:extLst>
          </p:cNvPr>
          <p:cNvSpPr/>
          <p:nvPr userDrawn="1"/>
        </p:nvSpPr>
        <p:spPr>
          <a:xfrm>
            <a:off x="0" y="0"/>
            <a:ext cx="6096000" cy="6858000"/>
          </a:xfrm>
          <a:prstGeom prst="rect">
            <a:avLst/>
          </a:prstGeom>
          <a:solidFill>
            <a:srgbClr val="009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115CEE-E90C-859F-4450-7BFE02B8B860}"/>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84E435E-BBAF-A2E7-72ED-13955A61E686}"/>
              </a:ext>
            </a:extLst>
          </p:cNvPr>
          <p:cNvSpPr>
            <a:spLocks noGrp="1"/>
          </p:cNvSpPr>
          <p:nvPr>
            <p:ph idx="1"/>
          </p:nvPr>
        </p:nvSpPr>
        <p:spPr>
          <a:xfrm>
            <a:off x="6518030" y="987425"/>
            <a:ext cx="5263662" cy="4873625"/>
          </a:xfrm>
        </p:spPr>
        <p:txBody>
          <a:bodyPr/>
          <a:lstStyle>
            <a:lvl1pPr>
              <a:buClr>
                <a:srgbClr val="009D4E"/>
              </a:buClr>
              <a:defRPr sz="3200"/>
            </a:lvl1pPr>
            <a:lvl2pPr>
              <a:buClr>
                <a:srgbClr val="009D4E"/>
              </a:buClr>
              <a:defRPr sz="2800"/>
            </a:lvl2pPr>
            <a:lvl3pPr>
              <a:buClr>
                <a:srgbClr val="009D4E"/>
              </a:buClr>
              <a:defRPr sz="2400"/>
            </a:lvl3pPr>
            <a:lvl4pPr>
              <a:buClr>
                <a:srgbClr val="009D4E"/>
              </a:buClr>
              <a:defRPr sz="2000"/>
            </a:lvl4pPr>
            <a:lvl5pPr>
              <a:buClr>
                <a:srgbClr val="009D4E"/>
              </a:buCl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58B35BCC-586E-5461-F968-A677903C262C}"/>
              </a:ext>
            </a:extLst>
          </p:cNvPr>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B6DACF30-0588-8FD5-402F-B4A287C345F1}"/>
              </a:ext>
            </a:extLst>
          </p:cNvPr>
          <p:cNvSpPr>
            <a:spLocks noGrp="1"/>
          </p:cNvSpPr>
          <p:nvPr>
            <p:ph type="sldNum" sz="quarter" idx="12"/>
          </p:nvPr>
        </p:nvSpPr>
        <p:spPr/>
        <p:txBody>
          <a:bodyPr/>
          <a:lstStyle/>
          <a:p>
            <a:fld id="{809B3C54-BE60-8D42-B958-D833F7DCCF0A}" type="slidenum">
              <a:rPr lang="en-US" smtClean="0"/>
              <a:t>‹#›</a:t>
            </a:fld>
            <a:endParaRPr lang="en-US"/>
          </a:p>
        </p:txBody>
      </p:sp>
    </p:spTree>
    <p:extLst>
      <p:ext uri="{BB962C8B-B14F-4D97-AF65-F5344CB8AC3E}">
        <p14:creationId xmlns:p14="http://schemas.microsoft.com/office/powerpoint/2010/main" val="2349639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41A0F12-0037-DEAA-51A6-2975296D34D2}"/>
              </a:ext>
            </a:extLst>
          </p:cNvPr>
          <p:cNvSpPr>
            <a:spLocks noGrp="1"/>
          </p:cNvSpPr>
          <p:nvPr>
            <p:ph type="sldNum" sz="quarter" idx="12"/>
          </p:nvPr>
        </p:nvSpPr>
        <p:spPr/>
        <p:txBody>
          <a:bodyPr/>
          <a:lstStyle/>
          <a:p>
            <a:fld id="{809B3C54-BE60-8D42-B958-D833F7DCCF0A}" type="slidenum">
              <a:rPr lang="en-US" smtClean="0"/>
              <a:t>‹#›</a:t>
            </a:fld>
            <a:endParaRPr lang="en-US"/>
          </a:p>
        </p:txBody>
      </p:sp>
    </p:spTree>
    <p:extLst>
      <p:ext uri="{BB962C8B-B14F-4D97-AF65-F5344CB8AC3E}">
        <p14:creationId xmlns:p14="http://schemas.microsoft.com/office/powerpoint/2010/main" val="2601185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ADE34-B508-5EA4-A7DD-B2547FCC4B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62E915-6E0C-CDEF-B898-CC9BC1FF26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83CF40-EE2C-F6C1-4A5C-A0B8996466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9523A05F-7391-3BA5-66B9-DBFA40B081AD}"/>
              </a:ext>
            </a:extLst>
          </p:cNvPr>
          <p:cNvSpPr>
            <a:spLocks noGrp="1"/>
          </p:cNvSpPr>
          <p:nvPr>
            <p:ph type="sldNum" sz="quarter" idx="12"/>
          </p:nvPr>
        </p:nvSpPr>
        <p:spPr/>
        <p:txBody>
          <a:bodyPr/>
          <a:lstStyle/>
          <a:p>
            <a:fld id="{809B3C54-BE60-8D42-B958-D833F7DCCF0A}" type="slidenum">
              <a:rPr lang="en-US" smtClean="0"/>
              <a:t>‹#›</a:t>
            </a:fld>
            <a:endParaRPr lang="en-US"/>
          </a:p>
        </p:txBody>
      </p:sp>
    </p:spTree>
    <p:extLst>
      <p:ext uri="{BB962C8B-B14F-4D97-AF65-F5344CB8AC3E}">
        <p14:creationId xmlns:p14="http://schemas.microsoft.com/office/powerpoint/2010/main" val="2601845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A632D-1587-8BBF-987D-73D0553F28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3D30CE-0100-C31E-C67C-59D9DC2407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C201053-E4FF-3304-A78F-4E6CE3FA083C}"/>
              </a:ext>
            </a:extLst>
          </p:cNvPr>
          <p:cNvSpPr>
            <a:spLocks noGrp="1"/>
          </p:cNvSpPr>
          <p:nvPr>
            <p:ph type="sldNum" sz="quarter" idx="12"/>
          </p:nvPr>
        </p:nvSpPr>
        <p:spPr/>
        <p:txBody>
          <a:bodyPr/>
          <a:lstStyle/>
          <a:p>
            <a:fld id="{809B3C54-BE60-8D42-B958-D833F7DCCF0A}" type="slidenum">
              <a:rPr lang="en-US" smtClean="0"/>
              <a:t>‹#›</a:t>
            </a:fld>
            <a:endParaRPr lang="en-US"/>
          </a:p>
        </p:txBody>
      </p:sp>
    </p:spTree>
    <p:extLst>
      <p:ext uri="{BB962C8B-B14F-4D97-AF65-F5344CB8AC3E}">
        <p14:creationId xmlns:p14="http://schemas.microsoft.com/office/powerpoint/2010/main" val="867337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1FD0D6-B10A-B2B8-A1A6-F50589A92A4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05A245-94A3-005B-BF71-F1E5A8ABC8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220FF3C-0E25-A3A3-C189-F10F3B4C46A3}"/>
              </a:ext>
            </a:extLst>
          </p:cNvPr>
          <p:cNvSpPr>
            <a:spLocks noGrp="1"/>
          </p:cNvSpPr>
          <p:nvPr>
            <p:ph type="sldNum" sz="quarter" idx="12"/>
          </p:nvPr>
        </p:nvSpPr>
        <p:spPr/>
        <p:txBody>
          <a:bodyPr/>
          <a:lstStyle/>
          <a:p>
            <a:fld id="{809B3C54-BE60-8D42-B958-D833F7DCCF0A}" type="slidenum">
              <a:rPr lang="en-US" smtClean="0"/>
              <a:t>‹#›</a:t>
            </a:fld>
            <a:endParaRPr lang="en-US"/>
          </a:p>
        </p:txBody>
      </p:sp>
    </p:spTree>
    <p:extLst>
      <p:ext uri="{BB962C8B-B14F-4D97-AF65-F5344CB8AC3E}">
        <p14:creationId xmlns:p14="http://schemas.microsoft.com/office/powerpoint/2010/main" val="702441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BCBC2B-1E5D-70D4-C2B0-10A8719BCB76}"/>
              </a:ext>
            </a:extLst>
          </p:cNvPr>
          <p:cNvSpPr/>
          <p:nvPr userDrawn="1"/>
        </p:nvSpPr>
        <p:spPr>
          <a:xfrm>
            <a:off x="0" y="0"/>
            <a:ext cx="12192000" cy="6858000"/>
          </a:xfrm>
          <a:prstGeom prst="rect">
            <a:avLst/>
          </a:prstGeom>
          <a:solidFill>
            <a:srgbClr val="0F4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B9FA76AF-C2CB-C3AC-FFB2-89F3610C0F64}"/>
              </a:ext>
            </a:extLst>
          </p:cNvPr>
          <p:cNvSpPr>
            <a:spLocks noGrp="1"/>
          </p:cNvSpPr>
          <p:nvPr>
            <p:ph type="sldNum" sz="quarter" idx="12"/>
          </p:nvPr>
        </p:nvSpPr>
        <p:spPr/>
        <p:txBody>
          <a:bodyPr/>
          <a:lstStyle>
            <a:lvl1pPr>
              <a:defRPr>
                <a:solidFill>
                  <a:schemeClr val="bg1"/>
                </a:solidFill>
              </a:defRPr>
            </a:lvl1pPr>
          </a:lstStyle>
          <a:p>
            <a:fld id="{809B3C54-BE60-8D42-B958-D833F7DCCF0A}" type="slidenum">
              <a:rPr lang="en-US" smtClean="0"/>
              <a:pPr/>
              <a:t>‹#›</a:t>
            </a:fld>
            <a:endParaRPr lang="en-US"/>
          </a:p>
        </p:txBody>
      </p:sp>
      <p:sp>
        <p:nvSpPr>
          <p:cNvPr id="3" name="TextBox 2">
            <a:extLst>
              <a:ext uri="{FF2B5EF4-FFF2-40B4-BE49-F238E27FC236}">
                <a16:creationId xmlns:a16="http://schemas.microsoft.com/office/drawing/2014/main" id="{CCDC166C-E526-839A-DBBD-4DC49227CD0E}"/>
              </a:ext>
            </a:extLst>
          </p:cNvPr>
          <p:cNvSpPr txBox="1"/>
          <p:nvPr userDrawn="1"/>
        </p:nvSpPr>
        <p:spPr>
          <a:xfrm>
            <a:off x="1081454" y="2274838"/>
            <a:ext cx="10155115" cy="830997"/>
          </a:xfrm>
          <a:prstGeom prst="rect">
            <a:avLst/>
          </a:prstGeom>
          <a:noFill/>
        </p:spPr>
        <p:txBody>
          <a:bodyPr wrap="square" rtlCol="0">
            <a:spAutoFit/>
          </a:bodyPr>
          <a:lstStyle/>
          <a:p>
            <a:pPr marL="0" indent="0" algn="l">
              <a:buNone/>
            </a:pPr>
            <a:r>
              <a:rPr lang="en-US" sz="1600" b="0" i="0" dirty="0">
                <a:solidFill>
                  <a:schemeClr val="bg1"/>
                </a:solidFill>
                <a:effectLst/>
                <a:latin typeface="Arial" panose="020B0604020202020204" pitchFamily="34" charset="0"/>
                <a:cs typeface="Arial" panose="020B0604020202020204" pitchFamily="34" charset="0"/>
              </a:rPr>
              <a:t>MISSION: </a:t>
            </a:r>
          </a:p>
          <a:p>
            <a:pPr marL="0" indent="0" algn="l">
              <a:buNone/>
            </a:pPr>
            <a:r>
              <a:rPr lang="en-US" sz="1600" b="0" i="0" dirty="0">
                <a:solidFill>
                  <a:schemeClr val="bg1"/>
                </a:solidFill>
                <a:effectLst/>
                <a:latin typeface="Arial" panose="020B0604020202020204" pitchFamily="34" charset="0"/>
                <a:cs typeface="Arial" panose="020B0604020202020204" pitchFamily="34" charset="0"/>
              </a:rPr>
              <a:t>Michigan Department of Health and Human Services (MDHHS) provides opportunities, services, and programs that promote a healthy, safe and stable environment for residents to be self-sufficient.</a:t>
            </a:r>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7984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BCBC2B-1E5D-70D4-C2B0-10A8719BCB76}"/>
              </a:ext>
            </a:extLst>
          </p:cNvPr>
          <p:cNvSpPr/>
          <p:nvPr userDrawn="1"/>
        </p:nvSpPr>
        <p:spPr>
          <a:xfrm>
            <a:off x="0" y="0"/>
            <a:ext cx="12192000" cy="6858000"/>
          </a:xfrm>
          <a:prstGeom prst="rect">
            <a:avLst/>
          </a:prstGeom>
          <a:solidFill>
            <a:srgbClr val="009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9D4E"/>
              </a:solidFill>
            </a:endParaRPr>
          </a:p>
        </p:txBody>
      </p:sp>
      <p:sp>
        <p:nvSpPr>
          <p:cNvPr id="5" name="Slide Number Placeholder 4">
            <a:extLst>
              <a:ext uri="{FF2B5EF4-FFF2-40B4-BE49-F238E27FC236}">
                <a16:creationId xmlns:a16="http://schemas.microsoft.com/office/drawing/2014/main" id="{B9FA76AF-C2CB-C3AC-FFB2-89F3610C0F64}"/>
              </a:ext>
            </a:extLst>
          </p:cNvPr>
          <p:cNvSpPr>
            <a:spLocks noGrp="1"/>
          </p:cNvSpPr>
          <p:nvPr>
            <p:ph type="sldNum" sz="quarter" idx="12"/>
          </p:nvPr>
        </p:nvSpPr>
        <p:spPr/>
        <p:txBody>
          <a:bodyPr/>
          <a:lstStyle>
            <a:lvl1pPr>
              <a:defRPr>
                <a:solidFill>
                  <a:schemeClr val="bg1"/>
                </a:solidFill>
              </a:defRPr>
            </a:lvl1pPr>
          </a:lstStyle>
          <a:p>
            <a:fld id="{809B3C54-BE60-8D42-B958-D833F7DCCF0A}" type="slidenum">
              <a:rPr lang="en-US" smtClean="0"/>
              <a:pPr/>
              <a:t>‹#›</a:t>
            </a:fld>
            <a:endParaRPr lang="en-US"/>
          </a:p>
        </p:txBody>
      </p:sp>
      <p:sp>
        <p:nvSpPr>
          <p:cNvPr id="3" name="TextBox 2">
            <a:extLst>
              <a:ext uri="{FF2B5EF4-FFF2-40B4-BE49-F238E27FC236}">
                <a16:creationId xmlns:a16="http://schemas.microsoft.com/office/drawing/2014/main" id="{CCDC166C-E526-839A-DBBD-4DC49227CD0E}"/>
              </a:ext>
            </a:extLst>
          </p:cNvPr>
          <p:cNvSpPr txBox="1"/>
          <p:nvPr userDrawn="1"/>
        </p:nvSpPr>
        <p:spPr>
          <a:xfrm>
            <a:off x="1081454" y="2274838"/>
            <a:ext cx="10155115" cy="830997"/>
          </a:xfrm>
          <a:prstGeom prst="rect">
            <a:avLst/>
          </a:prstGeom>
          <a:noFill/>
        </p:spPr>
        <p:txBody>
          <a:bodyPr wrap="square" rtlCol="0">
            <a:spAutoFit/>
          </a:bodyPr>
          <a:lstStyle/>
          <a:p>
            <a:pPr marL="0" indent="0" algn="l">
              <a:buNone/>
            </a:pPr>
            <a:r>
              <a:rPr lang="en-US" sz="1600" b="0" i="0" dirty="0">
                <a:solidFill>
                  <a:schemeClr val="bg1"/>
                </a:solidFill>
                <a:effectLst/>
                <a:latin typeface="Arial" panose="020B0604020202020204" pitchFamily="34" charset="0"/>
                <a:cs typeface="Arial" panose="020B0604020202020204" pitchFamily="34" charset="0"/>
              </a:rPr>
              <a:t>MISSION: </a:t>
            </a:r>
          </a:p>
          <a:p>
            <a:pPr marL="0" indent="0" algn="l">
              <a:buNone/>
            </a:pPr>
            <a:r>
              <a:rPr lang="en-US" sz="1600" b="0" i="0" dirty="0">
                <a:solidFill>
                  <a:schemeClr val="bg1"/>
                </a:solidFill>
                <a:effectLst/>
                <a:latin typeface="Arial" panose="020B0604020202020204" pitchFamily="34" charset="0"/>
                <a:cs typeface="Arial" panose="020B0604020202020204" pitchFamily="34" charset="0"/>
              </a:rPr>
              <a:t>Michigan Department of Health and Human Services (MDHHS) provides opportunities, services, and programs that promote a healthy, safe and stable environment for residents to be self-sufficient.</a:t>
            </a:r>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2833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2160492-787F-85FD-8490-F5257C1F930F}"/>
              </a:ext>
            </a:extLst>
          </p:cNvPr>
          <p:cNvSpPr/>
          <p:nvPr userDrawn="1"/>
        </p:nvSpPr>
        <p:spPr>
          <a:xfrm>
            <a:off x="0" y="0"/>
            <a:ext cx="12192000" cy="1325564"/>
          </a:xfrm>
          <a:prstGeom prst="rect">
            <a:avLst/>
          </a:prstGeom>
          <a:solidFill>
            <a:srgbClr val="0F4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F34B63-C06B-E934-D5FE-35E3A6DF4B28}"/>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C73C2B83-950D-446E-C1BD-1E58F255B1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62F970C-3214-5EDC-CB6A-52407D451205}"/>
              </a:ext>
            </a:extLst>
          </p:cNvPr>
          <p:cNvSpPr>
            <a:spLocks noGrp="1"/>
          </p:cNvSpPr>
          <p:nvPr>
            <p:ph type="sldNum" sz="quarter" idx="12"/>
          </p:nvPr>
        </p:nvSpPr>
        <p:spPr/>
        <p:txBody>
          <a:bodyPr/>
          <a:lstStyle/>
          <a:p>
            <a:fld id="{809B3C54-BE60-8D42-B958-D833F7DCCF0A}" type="slidenum">
              <a:rPr lang="en-US" smtClean="0"/>
              <a:t>‹#›</a:t>
            </a:fld>
            <a:endParaRPr lang="en-US"/>
          </a:p>
        </p:txBody>
      </p:sp>
      <p:pic>
        <p:nvPicPr>
          <p:cNvPr id="8" name="Picture 7" descr="Logo&#10;&#10;Description automatically generated">
            <a:extLst>
              <a:ext uri="{FF2B5EF4-FFF2-40B4-BE49-F238E27FC236}">
                <a16:creationId xmlns:a16="http://schemas.microsoft.com/office/drawing/2014/main" id="{68BD528A-FAD6-81BB-1EB4-827ADE020FAE}"/>
              </a:ext>
            </a:extLst>
          </p:cNvPr>
          <p:cNvPicPr>
            <a:picLocks noChangeAspect="1"/>
          </p:cNvPicPr>
          <p:nvPr userDrawn="1"/>
        </p:nvPicPr>
        <p:blipFill>
          <a:blip r:embed="rId2"/>
          <a:stretch>
            <a:fillRect/>
          </a:stretch>
        </p:blipFill>
        <p:spPr>
          <a:xfrm>
            <a:off x="10295238" y="384841"/>
            <a:ext cx="1477662" cy="555882"/>
          </a:xfrm>
          <a:prstGeom prst="rect">
            <a:avLst/>
          </a:prstGeom>
        </p:spPr>
      </p:pic>
    </p:spTree>
    <p:extLst>
      <p:ext uri="{BB962C8B-B14F-4D97-AF65-F5344CB8AC3E}">
        <p14:creationId xmlns:p14="http://schemas.microsoft.com/office/powerpoint/2010/main" val="2974444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2160492-787F-85FD-8490-F5257C1F930F}"/>
              </a:ext>
            </a:extLst>
          </p:cNvPr>
          <p:cNvSpPr/>
          <p:nvPr userDrawn="1"/>
        </p:nvSpPr>
        <p:spPr>
          <a:xfrm>
            <a:off x="0" y="0"/>
            <a:ext cx="12192000" cy="1325564"/>
          </a:xfrm>
          <a:prstGeom prst="rect">
            <a:avLst/>
          </a:prstGeom>
          <a:solidFill>
            <a:srgbClr val="009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F34B63-C06B-E934-D5FE-35E3A6DF4B28}"/>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C73C2B83-950D-446E-C1BD-1E58F255B1BD}"/>
              </a:ext>
            </a:extLst>
          </p:cNvPr>
          <p:cNvSpPr>
            <a:spLocks noGrp="1"/>
          </p:cNvSpPr>
          <p:nvPr>
            <p:ph idx="1"/>
          </p:nvPr>
        </p:nvSpPr>
        <p:spPr/>
        <p:txBody>
          <a:bodyPr/>
          <a:lstStyle>
            <a:lvl1pPr>
              <a:buClr>
                <a:srgbClr val="009D4E"/>
              </a:buClr>
              <a:defRPr/>
            </a:lvl1pPr>
            <a:lvl2pPr>
              <a:buClr>
                <a:srgbClr val="009D4E"/>
              </a:buClr>
              <a:defRPr/>
            </a:lvl2pPr>
            <a:lvl3pPr>
              <a:buClr>
                <a:srgbClr val="009D4E"/>
              </a:buClr>
              <a:defRPr/>
            </a:lvl3pPr>
            <a:lvl4pPr>
              <a:buClr>
                <a:srgbClr val="009D4E"/>
              </a:buClr>
              <a:defRPr/>
            </a:lvl4pPr>
            <a:lvl5pPr>
              <a:buClr>
                <a:srgbClr val="009D4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62F970C-3214-5EDC-CB6A-52407D451205}"/>
              </a:ext>
            </a:extLst>
          </p:cNvPr>
          <p:cNvSpPr>
            <a:spLocks noGrp="1"/>
          </p:cNvSpPr>
          <p:nvPr>
            <p:ph type="sldNum" sz="quarter" idx="12"/>
          </p:nvPr>
        </p:nvSpPr>
        <p:spPr/>
        <p:txBody>
          <a:bodyPr/>
          <a:lstStyle/>
          <a:p>
            <a:fld id="{809B3C54-BE60-8D42-B958-D833F7DCCF0A}" type="slidenum">
              <a:rPr lang="en-US" smtClean="0"/>
              <a:t>‹#›</a:t>
            </a:fld>
            <a:endParaRPr lang="en-US"/>
          </a:p>
        </p:txBody>
      </p:sp>
      <p:pic>
        <p:nvPicPr>
          <p:cNvPr id="8" name="Picture 7" descr="Logo&#10;&#10;Description automatically generated">
            <a:extLst>
              <a:ext uri="{FF2B5EF4-FFF2-40B4-BE49-F238E27FC236}">
                <a16:creationId xmlns:a16="http://schemas.microsoft.com/office/drawing/2014/main" id="{68BD528A-FAD6-81BB-1EB4-827ADE020FAE}"/>
              </a:ext>
            </a:extLst>
          </p:cNvPr>
          <p:cNvPicPr>
            <a:picLocks noChangeAspect="1"/>
          </p:cNvPicPr>
          <p:nvPr userDrawn="1"/>
        </p:nvPicPr>
        <p:blipFill>
          <a:blip r:embed="rId2"/>
          <a:stretch>
            <a:fillRect/>
          </a:stretch>
        </p:blipFill>
        <p:spPr>
          <a:xfrm>
            <a:off x="10295238" y="384841"/>
            <a:ext cx="1477662" cy="555882"/>
          </a:xfrm>
          <a:prstGeom prst="rect">
            <a:avLst/>
          </a:prstGeom>
        </p:spPr>
      </p:pic>
    </p:spTree>
    <p:extLst>
      <p:ext uri="{BB962C8B-B14F-4D97-AF65-F5344CB8AC3E}">
        <p14:creationId xmlns:p14="http://schemas.microsoft.com/office/powerpoint/2010/main" val="4158129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09FDA-4B9A-BE2A-B621-0055829471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3C8F63-449F-DE35-5768-2528F89862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6CA44DCD-D27D-03A2-EA28-3E878A406490}"/>
              </a:ext>
            </a:extLst>
          </p:cNvPr>
          <p:cNvSpPr>
            <a:spLocks noGrp="1"/>
          </p:cNvSpPr>
          <p:nvPr>
            <p:ph type="sldNum" sz="quarter" idx="12"/>
          </p:nvPr>
        </p:nvSpPr>
        <p:spPr/>
        <p:txBody>
          <a:bodyPr/>
          <a:lstStyle/>
          <a:p>
            <a:fld id="{809B3C54-BE60-8D42-B958-D833F7DCCF0A}" type="slidenum">
              <a:rPr lang="en-US" smtClean="0"/>
              <a:t>‹#›</a:t>
            </a:fld>
            <a:endParaRPr lang="en-US"/>
          </a:p>
        </p:txBody>
      </p:sp>
    </p:spTree>
    <p:extLst>
      <p:ext uri="{BB962C8B-B14F-4D97-AF65-F5344CB8AC3E}">
        <p14:creationId xmlns:p14="http://schemas.microsoft.com/office/powerpoint/2010/main" val="3022087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C8D5B03-AF55-B078-9735-BC04D403FE45}"/>
              </a:ext>
            </a:extLst>
          </p:cNvPr>
          <p:cNvSpPr/>
          <p:nvPr userDrawn="1"/>
        </p:nvSpPr>
        <p:spPr>
          <a:xfrm>
            <a:off x="0" y="0"/>
            <a:ext cx="12192000" cy="1325564"/>
          </a:xfrm>
          <a:prstGeom prst="rect">
            <a:avLst/>
          </a:prstGeom>
          <a:solidFill>
            <a:srgbClr val="0F4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DF22A19E-9CD5-DE59-0966-468CB68B1E6E}"/>
              </a:ext>
            </a:extLst>
          </p:cNvPr>
          <p:cNvPicPr>
            <a:picLocks noChangeAspect="1"/>
          </p:cNvPicPr>
          <p:nvPr userDrawn="1"/>
        </p:nvPicPr>
        <p:blipFill>
          <a:blip r:embed="rId2"/>
          <a:stretch>
            <a:fillRect/>
          </a:stretch>
        </p:blipFill>
        <p:spPr>
          <a:xfrm>
            <a:off x="10295238" y="384841"/>
            <a:ext cx="1477662" cy="555882"/>
          </a:xfrm>
          <a:prstGeom prst="rect">
            <a:avLst/>
          </a:prstGeom>
        </p:spPr>
      </p:pic>
      <p:sp>
        <p:nvSpPr>
          <p:cNvPr id="2" name="Title 1">
            <a:extLst>
              <a:ext uri="{FF2B5EF4-FFF2-40B4-BE49-F238E27FC236}">
                <a16:creationId xmlns:a16="http://schemas.microsoft.com/office/drawing/2014/main" id="{4579283F-0F50-5019-0A76-8176EFC42608}"/>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501BE59-1388-7371-D6A0-8ADA673642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946AAF-EB99-4096-71FF-F13FCA6F59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22E687AE-0A1C-8E11-AEA6-1565018296F7}"/>
              </a:ext>
            </a:extLst>
          </p:cNvPr>
          <p:cNvSpPr>
            <a:spLocks noGrp="1"/>
          </p:cNvSpPr>
          <p:nvPr>
            <p:ph type="sldNum" sz="quarter" idx="12"/>
          </p:nvPr>
        </p:nvSpPr>
        <p:spPr/>
        <p:txBody>
          <a:bodyPr/>
          <a:lstStyle/>
          <a:p>
            <a:fld id="{809B3C54-BE60-8D42-B958-D833F7DCCF0A}" type="slidenum">
              <a:rPr lang="en-US" smtClean="0"/>
              <a:t>‹#›</a:t>
            </a:fld>
            <a:endParaRPr lang="en-US"/>
          </a:p>
        </p:txBody>
      </p:sp>
    </p:spTree>
    <p:extLst>
      <p:ext uri="{BB962C8B-B14F-4D97-AF65-F5344CB8AC3E}">
        <p14:creationId xmlns:p14="http://schemas.microsoft.com/office/powerpoint/2010/main" val="996089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B12952-505E-4353-9404-0FCF97FE7320}"/>
              </a:ext>
            </a:extLst>
          </p:cNvPr>
          <p:cNvSpPr/>
          <p:nvPr userDrawn="1"/>
        </p:nvSpPr>
        <p:spPr>
          <a:xfrm>
            <a:off x="0" y="0"/>
            <a:ext cx="12192000" cy="1325564"/>
          </a:xfrm>
          <a:prstGeom prst="rect">
            <a:avLst/>
          </a:prstGeom>
          <a:solidFill>
            <a:srgbClr val="009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10;&#10;Description automatically generated">
            <a:extLst>
              <a:ext uri="{FF2B5EF4-FFF2-40B4-BE49-F238E27FC236}">
                <a16:creationId xmlns:a16="http://schemas.microsoft.com/office/drawing/2014/main" id="{960892C6-F724-239E-0B54-8F06D9CC6E42}"/>
              </a:ext>
            </a:extLst>
          </p:cNvPr>
          <p:cNvPicPr>
            <a:picLocks noChangeAspect="1"/>
          </p:cNvPicPr>
          <p:nvPr userDrawn="1"/>
        </p:nvPicPr>
        <p:blipFill>
          <a:blip r:embed="rId2"/>
          <a:stretch>
            <a:fillRect/>
          </a:stretch>
        </p:blipFill>
        <p:spPr>
          <a:xfrm>
            <a:off x="10295238" y="384841"/>
            <a:ext cx="1477662" cy="555882"/>
          </a:xfrm>
          <a:prstGeom prst="rect">
            <a:avLst/>
          </a:prstGeom>
        </p:spPr>
      </p:pic>
      <p:sp>
        <p:nvSpPr>
          <p:cNvPr id="2" name="Title 1">
            <a:extLst>
              <a:ext uri="{FF2B5EF4-FFF2-40B4-BE49-F238E27FC236}">
                <a16:creationId xmlns:a16="http://schemas.microsoft.com/office/drawing/2014/main" id="{4579283F-0F50-5019-0A76-8176EFC42608}"/>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501BE59-1388-7371-D6A0-8ADA67364221}"/>
              </a:ext>
            </a:extLst>
          </p:cNvPr>
          <p:cNvSpPr>
            <a:spLocks noGrp="1"/>
          </p:cNvSpPr>
          <p:nvPr>
            <p:ph sz="half" idx="1"/>
          </p:nvPr>
        </p:nvSpPr>
        <p:spPr>
          <a:xfrm>
            <a:off x="838200" y="1825625"/>
            <a:ext cx="5181600" cy="4351338"/>
          </a:xfrm>
        </p:spPr>
        <p:txBody>
          <a:bodyPr/>
          <a:lstStyle>
            <a:lvl1pPr>
              <a:buClr>
                <a:srgbClr val="009D4E"/>
              </a:buClr>
              <a:defRPr/>
            </a:lvl1pPr>
            <a:lvl2pPr>
              <a:buClr>
                <a:srgbClr val="009D4E"/>
              </a:buClr>
              <a:defRPr/>
            </a:lvl2pPr>
            <a:lvl3pPr>
              <a:buClr>
                <a:srgbClr val="009D4E"/>
              </a:buClr>
              <a:defRPr/>
            </a:lvl3pPr>
            <a:lvl4pPr>
              <a:buClr>
                <a:srgbClr val="009D4E"/>
              </a:buClr>
              <a:defRPr/>
            </a:lvl4pPr>
            <a:lvl5pPr>
              <a:buClr>
                <a:srgbClr val="009D4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946AAF-EB99-4096-71FF-F13FCA6F59A8}"/>
              </a:ext>
            </a:extLst>
          </p:cNvPr>
          <p:cNvSpPr>
            <a:spLocks noGrp="1"/>
          </p:cNvSpPr>
          <p:nvPr>
            <p:ph sz="half" idx="2"/>
          </p:nvPr>
        </p:nvSpPr>
        <p:spPr>
          <a:xfrm>
            <a:off x="6172200" y="1825625"/>
            <a:ext cx="5181600" cy="4351338"/>
          </a:xfrm>
        </p:spPr>
        <p:txBody>
          <a:bodyPr/>
          <a:lstStyle>
            <a:lvl1pPr>
              <a:buClr>
                <a:srgbClr val="009D4E"/>
              </a:buClr>
              <a:defRPr/>
            </a:lvl1pPr>
            <a:lvl2pPr>
              <a:buClr>
                <a:srgbClr val="009D4E"/>
              </a:buClr>
              <a:defRPr/>
            </a:lvl2pPr>
            <a:lvl3pPr>
              <a:buClr>
                <a:srgbClr val="009D4E"/>
              </a:buClr>
              <a:defRPr/>
            </a:lvl3pPr>
            <a:lvl4pPr>
              <a:buClr>
                <a:srgbClr val="009D4E"/>
              </a:buClr>
              <a:defRPr/>
            </a:lvl4pPr>
            <a:lvl5pPr>
              <a:buClr>
                <a:srgbClr val="009D4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22E687AE-0A1C-8E11-AEA6-1565018296F7}"/>
              </a:ext>
            </a:extLst>
          </p:cNvPr>
          <p:cNvSpPr>
            <a:spLocks noGrp="1"/>
          </p:cNvSpPr>
          <p:nvPr>
            <p:ph type="sldNum" sz="quarter" idx="12"/>
          </p:nvPr>
        </p:nvSpPr>
        <p:spPr/>
        <p:txBody>
          <a:bodyPr/>
          <a:lstStyle/>
          <a:p>
            <a:fld id="{809B3C54-BE60-8D42-B958-D833F7DCCF0A}" type="slidenum">
              <a:rPr lang="en-US" smtClean="0"/>
              <a:t>‹#›</a:t>
            </a:fld>
            <a:endParaRPr lang="en-US"/>
          </a:p>
        </p:txBody>
      </p:sp>
    </p:spTree>
    <p:extLst>
      <p:ext uri="{BB962C8B-B14F-4D97-AF65-F5344CB8AC3E}">
        <p14:creationId xmlns:p14="http://schemas.microsoft.com/office/powerpoint/2010/main" val="1428332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BCBC2B-1E5D-70D4-C2B0-10A8719BCB76}"/>
              </a:ext>
            </a:extLst>
          </p:cNvPr>
          <p:cNvSpPr/>
          <p:nvPr userDrawn="1"/>
        </p:nvSpPr>
        <p:spPr>
          <a:xfrm>
            <a:off x="0" y="0"/>
            <a:ext cx="12192000" cy="6858000"/>
          </a:xfrm>
          <a:prstGeom prst="rect">
            <a:avLst/>
          </a:prstGeom>
          <a:solidFill>
            <a:srgbClr val="0F4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D572CC5A-87C4-9C3E-6432-EA8C1EC05EA2}"/>
              </a:ext>
            </a:extLst>
          </p:cNvPr>
          <p:cNvPicPr>
            <a:picLocks noChangeAspect="1"/>
          </p:cNvPicPr>
          <p:nvPr userDrawn="1"/>
        </p:nvPicPr>
        <p:blipFill>
          <a:blip r:embed="rId2"/>
          <a:stretch>
            <a:fillRect/>
          </a:stretch>
        </p:blipFill>
        <p:spPr>
          <a:xfrm>
            <a:off x="5357169" y="5747265"/>
            <a:ext cx="1477662" cy="555882"/>
          </a:xfrm>
          <a:prstGeom prst="rect">
            <a:avLst/>
          </a:prstGeom>
        </p:spPr>
      </p:pic>
      <p:sp>
        <p:nvSpPr>
          <p:cNvPr id="2" name="Title 1">
            <a:extLst>
              <a:ext uri="{FF2B5EF4-FFF2-40B4-BE49-F238E27FC236}">
                <a16:creationId xmlns:a16="http://schemas.microsoft.com/office/drawing/2014/main" id="{8642D213-47C3-6884-5268-D0240E7E157C}"/>
              </a:ext>
            </a:extLst>
          </p:cNvPr>
          <p:cNvSpPr>
            <a:spLocks noGrp="1"/>
          </p:cNvSpPr>
          <p:nvPr>
            <p:ph type="title"/>
          </p:nvPr>
        </p:nvSpPr>
        <p:spPr>
          <a:xfrm>
            <a:off x="838200" y="2766218"/>
            <a:ext cx="10515600" cy="1325563"/>
          </a:xfrm>
        </p:spPr>
        <p:txBody>
          <a:bodyPr/>
          <a:lstStyle>
            <a:lvl1pPr algn="ctr">
              <a:defRPr>
                <a:solidFill>
                  <a:schemeClr val="bg1"/>
                </a:solidFill>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B9FA76AF-C2CB-C3AC-FFB2-89F3610C0F64}"/>
              </a:ext>
            </a:extLst>
          </p:cNvPr>
          <p:cNvSpPr>
            <a:spLocks noGrp="1"/>
          </p:cNvSpPr>
          <p:nvPr>
            <p:ph type="sldNum" sz="quarter" idx="12"/>
          </p:nvPr>
        </p:nvSpPr>
        <p:spPr/>
        <p:txBody>
          <a:bodyPr/>
          <a:lstStyle>
            <a:lvl1pPr>
              <a:defRPr>
                <a:solidFill>
                  <a:schemeClr val="bg1"/>
                </a:solidFill>
              </a:defRPr>
            </a:lvl1pPr>
          </a:lstStyle>
          <a:p>
            <a:fld id="{809B3C54-BE60-8D42-B958-D833F7DCCF0A}" type="slidenum">
              <a:rPr lang="en-US" smtClean="0"/>
              <a:pPr/>
              <a:t>‹#›</a:t>
            </a:fld>
            <a:endParaRPr lang="en-US"/>
          </a:p>
        </p:txBody>
      </p:sp>
    </p:spTree>
    <p:extLst>
      <p:ext uri="{BB962C8B-B14F-4D97-AF65-F5344CB8AC3E}">
        <p14:creationId xmlns:p14="http://schemas.microsoft.com/office/powerpoint/2010/main" val="134697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C8ACD4-22B1-6B1D-CBBD-D77CD9845DA4}"/>
              </a:ext>
            </a:extLst>
          </p:cNvPr>
          <p:cNvSpPr>
            <a:spLocks noGrp="1"/>
          </p:cNvSpPr>
          <p:nvPr>
            <p:ph type="title"/>
          </p:nvPr>
        </p:nvSpPr>
        <p:spPr>
          <a:xfrm>
            <a:off x="838200" y="1"/>
            <a:ext cx="9037938" cy="132556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40C9917-27B6-3046-49AB-03FDCA409A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08458EF-EA24-7457-AEB7-C34B6377A4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cs typeface="Arial" panose="020B0604020202020204" pitchFamily="34" charset="0"/>
              </a:defRPr>
            </a:lvl1pPr>
          </a:lstStyle>
          <a:p>
            <a:fld id="{809B3C54-BE60-8D42-B958-D833F7DCCF0A}" type="slidenum">
              <a:rPr lang="en-US" smtClean="0"/>
              <a:pPr/>
              <a:t>‹#›</a:t>
            </a:fld>
            <a:endParaRPr lang="en-US"/>
          </a:p>
        </p:txBody>
      </p:sp>
    </p:spTree>
    <p:extLst>
      <p:ext uri="{BB962C8B-B14F-4D97-AF65-F5344CB8AC3E}">
        <p14:creationId xmlns:p14="http://schemas.microsoft.com/office/powerpoint/2010/main" val="1788952139"/>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50" r:id="rId4"/>
    <p:sldLayoutId id="2147483662" r:id="rId5"/>
    <p:sldLayoutId id="2147483651" r:id="rId6"/>
    <p:sldLayoutId id="2147483652" r:id="rId7"/>
    <p:sldLayoutId id="2147483663" r:id="rId8"/>
    <p:sldLayoutId id="2147483654" r:id="rId9"/>
    <p:sldLayoutId id="2147483660" r:id="rId10"/>
    <p:sldLayoutId id="2147483656" r:id="rId11"/>
    <p:sldLayoutId id="2147483661" r:id="rId12"/>
    <p:sldLayoutId id="2147483655" r:id="rId13"/>
    <p:sldLayoutId id="2147483657" r:id="rId14"/>
    <p:sldLayoutId id="2147483658" r:id="rId15"/>
    <p:sldLayoutId id="2147483659" r:id="rId16"/>
  </p:sldLayoutIdLst>
  <p:txStyles>
    <p:titleStyle>
      <a:lvl1pPr algn="l" defTabSz="914400" rtl="0" eaLnBrk="1" latinLnBrk="0" hangingPunct="1">
        <a:lnSpc>
          <a:spcPct val="90000"/>
        </a:lnSpc>
        <a:spcBef>
          <a:spcPct val="0"/>
        </a:spcBef>
        <a:buNone/>
        <a:defRPr sz="4400" b="0" i="0" kern="1200">
          <a:solidFill>
            <a:srgbClr val="0F406B"/>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F406B"/>
        </a:buClr>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F406B"/>
        </a:buClr>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F406B"/>
        </a:buClr>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F406B"/>
        </a:buClr>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F406B"/>
        </a:buClr>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hyperlink" Target="http://www.mi211.org/" TargetMode="Externa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hyperlink" Target="https://gcc02.safelinks.protection.outlook.com/?url=https%3A%2F%2Fcepi.state.mi.us%2Feem%2F&amp;data=05%7C01%7CCarterJ19%40michigan.gov%7Ca2b83f09a23945c19ea708dbaa93402f%7Cd5fb7087377742ad966a892ef47225d1%7C0%7C0%7C638291321651983993%7CUnknown%7CTWFpbGZsb3d8eyJWIjoiMC4wLjAwMDAiLCJQIjoiV2luMzIiLCJBTiI6Ik1haWwiLCJXVCI6Mn0%3D%7C3000%7C%7C%7C&amp;sdata=TJj%2FQF1v5iox7BShhRVTqqzPRLHcte7OIStQnHrQzy8%3D&amp;reserved=0" TargetMode="Externa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hyperlink" Target="https://www.michigan.gov/mdhhs/adult-child-serv/abuse-neglect/childrens/mandated-reporters" TargetMode="External"/><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video" Target="https://www.youtube.com/embed/II_DCm4ShBI?feature=oembed" TargetMode="External"/><Relationship Id="rId5" Type="http://schemas.openxmlformats.org/officeDocument/2006/relationships/image" Target="../media/image3.jpeg"/><Relationship Id="rId4" Type="http://schemas.openxmlformats.org/officeDocument/2006/relationships/hyperlink" Target="https://www.youtube.com/watch?v=II_DCm4ShBI"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hyperlink" Target="https://www.michigan.gov/documents/mdhhs/DHS-3200_524482_7.dot" TargetMode="External"/><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hyperlink" Target="https://www.michigan.gov/documents/mdhhs/MR_Guide_to_Detailed_Reporting.3.14.19_653727_7.pdf" TargetMode="External"/><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5.xml"/><Relationship Id="rId1" Type="http://schemas.openxmlformats.org/officeDocument/2006/relationships/slideLayout" Target="../slideLayouts/slideLayout13.xml"/><Relationship Id="rId4" Type="http://schemas.openxmlformats.org/officeDocument/2006/relationships/hyperlink" Target="https://www.michigan.gov/ctf"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hyperlink" Target="https://www.michigan.gov/mdhhs/adult-child-serv/abuse-neglect/childrens/mandated-reporters" TargetMode="External"/><Relationship Id="rId2" Type="http://schemas.openxmlformats.org/officeDocument/2006/relationships/notesSlide" Target="../notesSlides/notesSlide46.xml"/><Relationship Id="rId1" Type="http://schemas.openxmlformats.org/officeDocument/2006/relationships/slideLayout" Target="../slideLayouts/slideLayout10.xml"/><Relationship Id="rId4" Type="http://schemas.openxmlformats.org/officeDocument/2006/relationships/hyperlink" Target="mailto:MDHHS-mandatedreportertraining@michigan.gov"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3124200" y="350868"/>
            <a:ext cx="5638124" cy="2582200"/>
          </a:xfrm>
          <a:ln>
            <a:miter lim="800000"/>
            <a:headEnd/>
            <a:tailEnd/>
          </a:ln>
        </p:spPr>
        <p:txBody>
          <a:bodyPr>
            <a:normAutofit fontScale="90000"/>
          </a:bodyPr>
          <a:lstStyle/>
          <a:p>
            <a:pPr eaLnBrk="1" hangingPunct="1">
              <a:defRPr/>
            </a:pPr>
            <a:r>
              <a:rPr lang="en-US" sz="4000" b="1" dirty="0"/>
              <a:t>MANDATED REPORTERS</a:t>
            </a:r>
            <a:br>
              <a:rPr lang="en-US" sz="4000" b="1" dirty="0"/>
            </a:br>
            <a:r>
              <a:rPr lang="en-US" sz="2700" b="1" dirty="0"/>
              <a:t>of</a:t>
            </a:r>
            <a:br>
              <a:rPr lang="en-US" sz="4000" b="1" dirty="0"/>
            </a:br>
            <a:r>
              <a:rPr lang="en-US" sz="4000" b="1" dirty="0"/>
              <a:t>ABUSE AND NEGLECT</a:t>
            </a:r>
          </a:p>
        </p:txBody>
      </p:sp>
      <p:sp>
        <p:nvSpPr>
          <p:cNvPr id="5" name="TextBox 4">
            <a:extLst>
              <a:ext uri="{FF2B5EF4-FFF2-40B4-BE49-F238E27FC236}">
                <a16:creationId xmlns:a16="http://schemas.microsoft.com/office/drawing/2014/main" id="{0814A009-2EB2-4027-8DCF-15767F2B84A1}"/>
              </a:ext>
            </a:extLst>
          </p:cNvPr>
          <p:cNvSpPr txBox="1"/>
          <p:nvPr/>
        </p:nvSpPr>
        <p:spPr>
          <a:xfrm>
            <a:off x="6705600" y="4249206"/>
            <a:ext cx="2302565" cy="369332"/>
          </a:xfrm>
          <a:prstGeom prst="rect">
            <a:avLst/>
          </a:prstGeom>
          <a:noFill/>
        </p:spPr>
        <p:txBody>
          <a:bodyPr wrap="square" rtlCol="0">
            <a:spAutoFit/>
          </a:bodyPr>
          <a:lstStyle/>
          <a:p>
            <a:endParaRPr lang="en-US" dirty="0"/>
          </a:p>
        </p:txBody>
      </p:sp>
      <p:sp>
        <p:nvSpPr>
          <p:cNvPr id="6" name="TextBox 5">
            <a:extLst>
              <a:ext uri="{FF2B5EF4-FFF2-40B4-BE49-F238E27FC236}">
                <a16:creationId xmlns:a16="http://schemas.microsoft.com/office/drawing/2014/main" id="{D2431860-EE08-4BFB-9B23-5BC636B9957D}"/>
              </a:ext>
            </a:extLst>
          </p:cNvPr>
          <p:cNvSpPr txBox="1"/>
          <p:nvPr/>
        </p:nvSpPr>
        <p:spPr>
          <a:xfrm>
            <a:off x="9116448" y="6213218"/>
            <a:ext cx="3075552" cy="369332"/>
          </a:xfrm>
          <a:prstGeom prst="rect">
            <a:avLst/>
          </a:prstGeom>
          <a:solidFill>
            <a:schemeClr val="bg1"/>
          </a:solidFill>
        </p:spPr>
        <p:txBody>
          <a:bodyPr wrap="square" rtlCol="0">
            <a:spAutoFit/>
          </a:bodyPr>
          <a:lstStyle/>
          <a:p>
            <a:pPr algn="ctr"/>
            <a:r>
              <a:rPr lang="en-US" dirty="0">
                <a:latin typeface="Tahoma" panose="020B0604030504040204" pitchFamily="34" charset="0"/>
                <a:ea typeface="Tahoma" panose="020B0604030504040204" pitchFamily="34" charset="0"/>
                <a:cs typeface="Tahoma" panose="020B0604030504040204" pitchFamily="34" charset="0"/>
              </a:rPr>
              <a:t>Updated November 2025</a:t>
            </a:r>
          </a:p>
        </p:txBody>
      </p:sp>
      <p:sp>
        <p:nvSpPr>
          <p:cNvPr id="7" name="Text Placeholder 7">
            <a:extLst>
              <a:ext uri="{FF2B5EF4-FFF2-40B4-BE49-F238E27FC236}">
                <a16:creationId xmlns:a16="http://schemas.microsoft.com/office/drawing/2014/main" id="{86A9103A-36A2-4AB1-AB4C-087BF4AB73D4}"/>
              </a:ext>
            </a:extLst>
          </p:cNvPr>
          <p:cNvSpPr txBox="1">
            <a:spLocks/>
          </p:cNvSpPr>
          <p:nvPr/>
        </p:nvSpPr>
        <p:spPr>
          <a:xfrm>
            <a:off x="3372464" y="3381869"/>
            <a:ext cx="8436077" cy="1734674"/>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kern="1200">
                <a:solidFill>
                  <a:schemeClr val="tx1">
                    <a:lumMod val="50000"/>
                    <a:lumOff val="50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9pPr>
          </a:lstStyle>
          <a:p>
            <a:pPr>
              <a:buClr>
                <a:srgbClr val="90C226"/>
              </a:buClr>
              <a:defRPr/>
            </a:pPr>
            <a:r>
              <a:rPr lang="en-US" sz="19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Training for</a:t>
            </a:r>
            <a:r>
              <a:rPr lang="en-US" sz="19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t>
            </a:r>
          </a:p>
          <a:p>
            <a:pPr>
              <a:buClr>
                <a:srgbClr val="90C226"/>
              </a:buClr>
              <a:defRPr/>
            </a:pPr>
            <a:endParaRPr lang="en-US" sz="19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buClr>
                <a:srgbClr val="90C226"/>
              </a:buClr>
              <a:defRPr/>
            </a:pPr>
            <a:r>
              <a:rPr lang="en-US" sz="19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Presented By: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4A96C19-C10D-64F5-5674-607AF641C802}"/>
              </a:ext>
            </a:extLst>
          </p:cNvPr>
          <p:cNvSpPr txBox="1"/>
          <p:nvPr/>
        </p:nvSpPr>
        <p:spPr>
          <a:xfrm>
            <a:off x="2961692" y="346893"/>
            <a:ext cx="6097554" cy="2062103"/>
          </a:xfrm>
          <a:prstGeom prst="rect">
            <a:avLst/>
          </a:prstGeom>
          <a:noFill/>
        </p:spPr>
        <p:txBody>
          <a:bodyPr wrap="square">
            <a:spAutoFit/>
          </a:bodyPr>
          <a:lstStyle/>
          <a:p>
            <a:pPr algn="ctr">
              <a:spcBef>
                <a:spcPct val="50000"/>
              </a:spcBef>
              <a:buClr>
                <a:schemeClr val="folHlink"/>
              </a:buClr>
              <a:defRPr/>
            </a:pPr>
            <a:r>
              <a:rPr lang="en-US" sz="3200" dirty="0">
                <a:latin typeface="Tahoma" pitchFamily="34" charset="0"/>
              </a:rPr>
              <a:t>MICHIGAN</a:t>
            </a:r>
            <a:endParaRPr lang="en-US" sz="3200" dirty="0">
              <a:solidFill>
                <a:schemeClr val="tx1"/>
              </a:solidFill>
              <a:latin typeface="Tahoma" pitchFamily="34" charset="0"/>
            </a:endParaRPr>
          </a:p>
          <a:p>
            <a:pPr algn="ctr">
              <a:spcBef>
                <a:spcPct val="50000"/>
              </a:spcBef>
              <a:buClr>
                <a:schemeClr val="folHlink"/>
              </a:buClr>
              <a:defRPr/>
            </a:pPr>
            <a:r>
              <a:rPr lang="en-US" sz="3200" dirty="0">
                <a:solidFill>
                  <a:schemeClr val="tx1"/>
                </a:solidFill>
                <a:latin typeface="Tahoma" pitchFamily="34" charset="0"/>
              </a:rPr>
              <a:t>CHILD PROTECTION LAW </a:t>
            </a:r>
          </a:p>
          <a:p>
            <a:pPr algn="ctr">
              <a:spcBef>
                <a:spcPct val="50000"/>
              </a:spcBef>
              <a:buClr>
                <a:schemeClr val="folHlink"/>
              </a:buClr>
              <a:defRPr/>
            </a:pPr>
            <a:r>
              <a:rPr lang="en-US" sz="3200" dirty="0">
                <a:solidFill>
                  <a:schemeClr val="bg1">
                    <a:lumMod val="50000"/>
                  </a:schemeClr>
                </a:solidFill>
                <a:latin typeface="Tahoma" pitchFamily="34" charset="0"/>
              </a:rPr>
              <a:t>1975 PA Act 238</a:t>
            </a:r>
            <a:endParaRPr lang="en-US" sz="3200" dirty="0">
              <a:ln w="50800"/>
              <a:solidFill>
                <a:schemeClr val="bg1">
                  <a:lumMod val="50000"/>
                </a:schemeClr>
              </a:solidFill>
            </a:endParaRPr>
          </a:p>
        </p:txBody>
      </p:sp>
      <p:pic>
        <p:nvPicPr>
          <p:cNvPr id="6" name="Picture 15" descr="http://photos3.fotosearch.com/bthumb/CSP/CSP554/k5548039.jpg">
            <a:extLst>
              <a:ext uri="{FF2B5EF4-FFF2-40B4-BE49-F238E27FC236}">
                <a16:creationId xmlns:a16="http://schemas.microsoft.com/office/drawing/2014/main" id="{706F97E0-4061-DA4F-8B0D-FDEFD1AD34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4762" y="2408996"/>
            <a:ext cx="2022475" cy="152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431D2BB5-28AB-645B-1847-3948683A3218}"/>
              </a:ext>
            </a:extLst>
          </p:cNvPr>
          <p:cNvSpPr txBox="1"/>
          <p:nvPr/>
        </p:nvSpPr>
        <p:spPr>
          <a:xfrm>
            <a:off x="2696816" y="4251623"/>
            <a:ext cx="6798365" cy="1754326"/>
          </a:xfrm>
          <a:prstGeom prst="rect">
            <a:avLst/>
          </a:prstGeom>
          <a:noFill/>
        </p:spPr>
        <p:txBody>
          <a:bodyPr wrap="square">
            <a:spAutoFit/>
          </a:bodyPr>
          <a:lstStyle/>
          <a:p>
            <a:pPr marL="0" indent="0" algn="ctr" eaLnBrk="1" hangingPunct="1">
              <a:buFontTx/>
              <a:buNone/>
              <a:defRPr/>
            </a:pPr>
            <a:r>
              <a:rPr lang="en-US" sz="1800" dirty="0">
                <a:latin typeface="Arial" panose="020B0604020202020204" pitchFamily="34" charset="0"/>
                <a:ea typeface="Tahoma" panose="020B0604030504040204" pitchFamily="34" charset="0"/>
                <a:cs typeface="Arial" panose="020B0604020202020204" pitchFamily="34" charset="0"/>
              </a:rPr>
              <a:t>The Michigan Child Protection Law, 1975 PA 238, requires the reporting of suspected child abuse and neglect by certain persons (called mandated reporters) and permits the reporting of suspected child abuse and neglect by all persons. It includes the legal requirements for reporting, investigating, and responding to child abuse and neglect cases. </a:t>
            </a:r>
          </a:p>
        </p:txBody>
      </p:sp>
    </p:spTree>
    <p:extLst>
      <p:ext uri="{BB962C8B-B14F-4D97-AF65-F5344CB8AC3E}">
        <p14:creationId xmlns:p14="http://schemas.microsoft.com/office/powerpoint/2010/main" val="444021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DA730CC-EAFB-8BEA-C86E-84EEB0DE3D14}"/>
              </a:ext>
            </a:extLst>
          </p:cNvPr>
          <p:cNvSpPr>
            <a:spLocks noGrp="1"/>
          </p:cNvSpPr>
          <p:nvPr>
            <p:ph type="title"/>
          </p:nvPr>
        </p:nvSpPr>
        <p:spPr>
          <a:xfrm>
            <a:off x="838200" y="114256"/>
            <a:ext cx="9037938" cy="1325564"/>
          </a:xfrm>
        </p:spPr>
        <p:txBody>
          <a:bodyPr>
            <a:normAutofit fontScale="90000"/>
          </a:bodyPr>
          <a:lstStyle/>
          <a:p>
            <a:br>
              <a:rPr lang="en-US" sz="3200" dirty="0">
                <a:ln w="50800"/>
                <a:solidFill>
                  <a:schemeClr val="tx1"/>
                </a:solidFill>
                <a:latin typeface="Tahoma" pitchFamily="34" charset="0"/>
              </a:rPr>
            </a:br>
            <a:r>
              <a:rPr lang="en-US" sz="3600" dirty="0">
                <a:ln w="50800"/>
              </a:rPr>
              <a:t>MANDATED REPORTERS</a:t>
            </a:r>
            <a:br>
              <a:rPr lang="en-US" sz="4400" dirty="0">
                <a:ln w="50800"/>
                <a:solidFill>
                  <a:schemeClr val="tx1"/>
                </a:solidFill>
              </a:rPr>
            </a:br>
            <a:endParaRPr lang="en-US" dirty="0"/>
          </a:p>
        </p:txBody>
      </p:sp>
      <p:sp>
        <p:nvSpPr>
          <p:cNvPr id="13" name="Content Placeholder 12">
            <a:extLst>
              <a:ext uri="{FF2B5EF4-FFF2-40B4-BE49-F238E27FC236}">
                <a16:creationId xmlns:a16="http://schemas.microsoft.com/office/drawing/2014/main" id="{DA1FFC5E-A472-C96F-6506-504C138D5D8E}"/>
              </a:ext>
            </a:extLst>
          </p:cNvPr>
          <p:cNvSpPr>
            <a:spLocks noGrp="1"/>
          </p:cNvSpPr>
          <p:nvPr>
            <p:ph idx="1"/>
          </p:nvPr>
        </p:nvSpPr>
        <p:spPr>
          <a:xfrm>
            <a:off x="120073" y="1825625"/>
            <a:ext cx="11914909" cy="4351338"/>
          </a:xfrm>
        </p:spPr>
        <p:txBody>
          <a:bodyPr numCol="3"/>
          <a:lstStyle/>
          <a:p>
            <a:pPr marL="0" indent="0">
              <a:buNone/>
            </a:pPr>
            <a:r>
              <a:rPr lang="en-US" dirty="0"/>
              <a:t>   	  </a:t>
            </a:r>
            <a:r>
              <a:rPr lang="en-US" sz="2400" dirty="0">
                <a:ea typeface="Tahoma" panose="020B0604030504040204" pitchFamily="34" charset="0"/>
              </a:rPr>
              <a:t>Teachers</a:t>
            </a:r>
          </a:p>
          <a:p>
            <a:endParaRPr lang="en-US" dirty="0"/>
          </a:p>
          <a:p>
            <a:endParaRPr lang="en-US" dirty="0"/>
          </a:p>
          <a:p>
            <a:endParaRPr lang="en-US" dirty="0"/>
          </a:p>
          <a:p>
            <a:pPr marL="0" indent="0">
              <a:buNone/>
            </a:pPr>
            <a:r>
              <a:rPr lang="en-US" sz="2400" dirty="0"/>
              <a:t>    </a:t>
            </a:r>
            <a:r>
              <a:rPr lang="en-US" sz="2400" dirty="0">
                <a:ea typeface="Tahoma" panose="020B0604030504040204" pitchFamily="34" charset="0"/>
              </a:rPr>
              <a:t>Medical Professionals</a:t>
            </a:r>
          </a:p>
          <a:p>
            <a:pPr marL="0" indent="0">
              <a:buNone/>
            </a:pPr>
            <a:endParaRPr lang="en-US" dirty="0"/>
          </a:p>
          <a:p>
            <a:pPr marL="0" indent="0">
              <a:buNone/>
            </a:pPr>
            <a:endParaRPr lang="en-US" dirty="0"/>
          </a:p>
          <a:p>
            <a:pPr marL="0" indent="0">
              <a:buNone/>
            </a:pPr>
            <a:endParaRPr lang="en-US" dirty="0"/>
          </a:p>
          <a:p>
            <a:pPr marL="0" indent="0">
              <a:buNone/>
            </a:pPr>
            <a:r>
              <a:rPr lang="en-US" dirty="0"/>
              <a:t>	     </a:t>
            </a:r>
            <a:r>
              <a:rPr lang="en-US" sz="2400" dirty="0">
                <a:ea typeface="Tahoma" panose="020B0604030504040204" pitchFamily="34" charset="0"/>
              </a:rPr>
              <a:t>EMTs</a:t>
            </a:r>
          </a:p>
          <a:p>
            <a:endParaRPr lang="en-US" dirty="0"/>
          </a:p>
          <a:p>
            <a:endParaRPr lang="en-US" dirty="0"/>
          </a:p>
          <a:p>
            <a:endParaRPr lang="en-US" dirty="0"/>
          </a:p>
          <a:p>
            <a:pPr marL="0" indent="0">
              <a:buNone/>
            </a:pPr>
            <a:r>
              <a:rPr lang="en-US" dirty="0"/>
              <a:t>     </a:t>
            </a:r>
            <a:r>
              <a:rPr lang="en-US" sz="2400" dirty="0">
                <a:ea typeface="Tahoma" panose="020B0604030504040204" pitchFamily="34" charset="0"/>
              </a:rPr>
              <a:t>Law Enforcement</a:t>
            </a:r>
          </a:p>
          <a:p>
            <a:endParaRPr lang="en-US" dirty="0"/>
          </a:p>
          <a:p>
            <a:pPr marL="0" indent="0">
              <a:buNone/>
            </a:pPr>
            <a:endParaRPr lang="en-US" dirty="0"/>
          </a:p>
          <a:p>
            <a:endParaRPr lang="en-US" dirty="0"/>
          </a:p>
          <a:p>
            <a:pPr marL="0" indent="0">
              <a:buNone/>
            </a:pPr>
            <a:r>
              <a:rPr lang="en-US" dirty="0"/>
              <a:t>	    </a:t>
            </a:r>
            <a:r>
              <a:rPr lang="en-US" sz="2400" dirty="0">
                <a:ea typeface="Tahoma" panose="020B0604030504040204" pitchFamily="34" charset="0"/>
              </a:rPr>
              <a:t>Clergy</a:t>
            </a:r>
          </a:p>
          <a:p>
            <a:endParaRPr lang="en-US" dirty="0"/>
          </a:p>
          <a:p>
            <a:endParaRPr lang="en-US" dirty="0"/>
          </a:p>
          <a:p>
            <a:endParaRPr lang="en-US" dirty="0"/>
          </a:p>
          <a:p>
            <a:pPr marL="0" indent="0">
              <a:buNone/>
            </a:pPr>
            <a:r>
              <a:rPr lang="en-US" dirty="0"/>
              <a:t>         </a:t>
            </a:r>
            <a:r>
              <a:rPr lang="en-US" sz="2400" dirty="0">
                <a:ea typeface="Tahoma" panose="020B0604030504040204" pitchFamily="34" charset="0"/>
              </a:rPr>
              <a:t>Social Workers</a:t>
            </a:r>
          </a:p>
        </p:txBody>
      </p:sp>
      <p:pic>
        <p:nvPicPr>
          <p:cNvPr id="14" name="Picture 13">
            <a:extLst>
              <a:ext uri="{FF2B5EF4-FFF2-40B4-BE49-F238E27FC236}">
                <a16:creationId xmlns:a16="http://schemas.microsoft.com/office/drawing/2014/main" id="{BF38DDA5-ED79-664E-608D-BABEB2C35222}"/>
              </a:ext>
            </a:extLst>
          </p:cNvPr>
          <p:cNvPicPr>
            <a:picLocks noChangeAspect="1"/>
          </p:cNvPicPr>
          <p:nvPr/>
        </p:nvPicPr>
        <p:blipFill>
          <a:blip r:embed="rId3"/>
          <a:stretch>
            <a:fillRect/>
          </a:stretch>
        </p:blipFill>
        <p:spPr>
          <a:xfrm>
            <a:off x="838200" y="2305871"/>
            <a:ext cx="2316982" cy="1423755"/>
          </a:xfrm>
          <a:prstGeom prst="rect">
            <a:avLst/>
          </a:prstGeom>
        </p:spPr>
      </p:pic>
      <p:pic>
        <p:nvPicPr>
          <p:cNvPr id="16" name="Picture 15">
            <a:extLst>
              <a:ext uri="{FF2B5EF4-FFF2-40B4-BE49-F238E27FC236}">
                <a16:creationId xmlns:a16="http://schemas.microsoft.com/office/drawing/2014/main" id="{A4C03676-4883-1AB6-54A1-F87DBC004C36}"/>
              </a:ext>
            </a:extLst>
          </p:cNvPr>
          <p:cNvPicPr>
            <a:picLocks noChangeAspect="1"/>
          </p:cNvPicPr>
          <p:nvPr/>
        </p:nvPicPr>
        <p:blipFill rotWithShape="1">
          <a:blip r:embed="rId4"/>
          <a:srcRect t="28445"/>
          <a:stretch/>
        </p:blipFill>
        <p:spPr>
          <a:xfrm>
            <a:off x="4476751" y="2305871"/>
            <a:ext cx="2581274" cy="1533525"/>
          </a:xfrm>
          <a:prstGeom prst="rect">
            <a:avLst/>
          </a:prstGeom>
        </p:spPr>
      </p:pic>
      <p:pic>
        <p:nvPicPr>
          <p:cNvPr id="18" name="Picture 17">
            <a:extLst>
              <a:ext uri="{FF2B5EF4-FFF2-40B4-BE49-F238E27FC236}">
                <a16:creationId xmlns:a16="http://schemas.microsoft.com/office/drawing/2014/main" id="{4231CE8D-B300-F3D2-409B-5B36A38F7157}"/>
              </a:ext>
            </a:extLst>
          </p:cNvPr>
          <p:cNvPicPr>
            <a:picLocks noChangeAspect="1"/>
          </p:cNvPicPr>
          <p:nvPr/>
        </p:nvPicPr>
        <p:blipFill>
          <a:blip r:embed="rId5"/>
          <a:stretch>
            <a:fillRect/>
          </a:stretch>
        </p:blipFill>
        <p:spPr>
          <a:xfrm>
            <a:off x="8497665" y="2410645"/>
            <a:ext cx="2856135" cy="1323975"/>
          </a:xfrm>
          <a:prstGeom prst="rect">
            <a:avLst/>
          </a:prstGeom>
        </p:spPr>
      </p:pic>
      <p:pic>
        <p:nvPicPr>
          <p:cNvPr id="19" name="Picture 18">
            <a:extLst>
              <a:ext uri="{FF2B5EF4-FFF2-40B4-BE49-F238E27FC236}">
                <a16:creationId xmlns:a16="http://schemas.microsoft.com/office/drawing/2014/main" id="{591636D0-64C4-E4B5-2B78-EF95E19FF8D4}"/>
              </a:ext>
            </a:extLst>
          </p:cNvPr>
          <p:cNvPicPr>
            <a:picLocks noChangeAspect="1"/>
          </p:cNvPicPr>
          <p:nvPr/>
        </p:nvPicPr>
        <p:blipFill>
          <a:blip r:embed="rId6"/>
          <a:stretch>
            <a:fillRect/>
          </a:stretch>
        </p:blipFill>
        <p:spPr>
          <a:xfrm>
            <a:off x="8497664" y="4476750"/>
            <a:ext cx="2856135" cy="1533526"/>
          </a:xfrm>
          <a:prstGeom prst="rect">
            <a:avLst/>
          </a:prstGeom>
        </p:spPr>
      </p:pic>
      <p:sp>
        <p:nvSpPr>
          <p:cNvPr id="21" name="TextBox 20">
            <a:extLst>
              <a:ext uri="{FF2B5EF4-FFF2-40B4-BE49-F238E27FC236}">
                <a16:creationId xmlns:a16="http://schemas.microsoft.com/office/drawing/2014/main" id="{4457669E-882B-E81C-085D-743170B4EC50}"/>
              </a:ext>
            </a:extLst>
          </p:cNvPr>
          <p:cNvSpPr txBox="1"/>
          <p:nvPr/>
        </p:nvSpPr>
        <p:spPr>
          <a:xfrm>
            <a:off x="683491" y="6167354"/>
            <a:ext cx="10670308" cy="646331"/>
          </a:xfrm>
          <a:prstGeom prst="rect">
            <a:avLst/>
          </a:prstGeom>
          <a:noFill/>
        </p:spPr>
        <p:txBody>
          <a:bodyPr wrap="square">
            <a:spAutoFit/>
          </a:bodyPr>
          <a:lstStyle/>
          <a:p>
            <a:pPr marL="64008" algn="ctr" eaLnBrk="1" hangingPunct="1">
              <a:spcBef>
                <a:spcPts val="500"/>
              </a:spcBef>
              <a:spcAft>
                <a:spcPts val="500"/>
              </a:spcAft>
              <a:buSzPct val="90000"/>
              <a:defRPr/>
            </a:pPr>
            <a:r>
              <a:rPr lang="en-US" sz="1800" dirty="0">
                <a:latin typeface="Arial" panose="020B0604020202020204" pitchFamily="34" charset="0"/>
                <a:ea typeface="Tahoma" panose="020B0604030504040204" pitchFamily="34" charset="0"/>
                <a:cs typeface="Arial" panose="020B0604020202020204" pitchFamily="34" charset="0"/>
              </a:rPr>
              <a:t>These are examples of some people in professional roles who are required </a:t>
            </a:r>
            <a:br>
              <a:rPr lang="en-US" sz="1800" dirty="0">
                <a:latin typeface="Arial" panose="020B0604020202020204" pitchFamily="34" charset="0"/>
                <a:ea typeface="Tahoma" panose="020B0604030504040204" pitchFamily="34" charset="0"/>
                <a:cs typeface="Arial" panose="020B0604020202020204" pitchFamily="34" charset="0"/>
              </a:rPr>
            </a:br>
            <a:r>
              <a:rPr lang="en-US" sz="1800" dirty="0">
                <a:latin typeface="Arial" panose="020B0604020202020204" pitchFamily="34" charset="0"/>
                <a:ea typeface="Tahoma" panose="020B0604030504040204" pitchFamily="34" charset="0"/>
                <a:cs typeface="Arial" panose="020B0604020202020204" pitchFamily="34" charset="0"/>
              </a:rPr>
              <a:t>to report suspected child abuse or neglect. </a:t>
            </a:r>
          </a:p>
        </p:txBody>
      </p:sp>
      <p:pic>
        <p:nvPicPr>
          <p:cNvPr id="2" name="Picture 1">
            <a:extLst>
              <a:ext uri="{FF2B5EF4-FFF2-40B4-BE49-F238E27FC236}">
                <a16:creationId xmlns:a16="http://schemas.microsoft.com/office/drawing/2014/main" id="{88782D8A-419F-086C-E12B-BE7FD05EADE6}"/>
              </a:ext>
            </a:extLst>
          </p:cNvPr>
          <p:cNvPicPr>
            <a:picLocks noChangeAspect="1"/>
          </p:cNvPicPr>
          <p:nvPr/>
        </p:nvPicPr>
        <p:blipFill>
          <a:blip r:embed="rId7"/>
          <a:stretch>
            <a:fillRect/>
          </a:stretch>
        </p:blipFill>
        <p:spPr>
          <a:xfrm>
            <a:off x="838200" y="4364308"/>
            <a:ext cx="2316982" cy="1645967"/>
          </a:xfrm>
          <a:prstGeom prst="rect">
            <a:avLst/>
          </a:prstGeom>
        </p:spPr>
      </p:pic>
      <p:pic>
        <p:nvPicPr>
          <p:cNvPr id="3" name="Picture 2">
            <a:extLst>
              <a:ext uri="{FF2B5EF4-FFF2-40B4-BE49-F238E27FC236}">
                <a16:creationId xmlns:a16="http://schemas.microsoft.com/office/drawing/2014/main" id="{745D63C8-7A82-537F-85D5-503BEB8541EA}"/>
              </a:ext>
            </a:extLst>
          </p:cNvPr>
          <p:cNvPicPr>
            <a:picLocks noChangeAspect="1"/>
          </p:cNvPicPr>
          <p:nvPr/>
        </p:nvPicPr>
        <p:blipFill>
          <a:blip r:embed="rId8"/>
          <a:stretch>
            <a:fillRect/>
          </a:stretch>
        </p:blipFill>
        <p:spPr>
          <a:xfrm>
            <a:off x="4448650" y="4319642"/>
            <a:ext cx="2856135" cy="1690633"/>
          </a:xfrm>
          <a:prstGeom prst="rect">
            <a:avLst/>
          </a:prstGeom>
        </p:spPr>
      </p:pic>
      <p:pic>
        <p:nvPicPr>
          <p:cNvPr id="1026" name="Picture 2" descr="emergency medical service worker">
            <a:extLst>
              <a:ext uri="{FF2B5EF4-FFF2-40B4-BE49-F238E27FC236}">
                <a16:creationId xmlns:a16="http://schemas.microsoft.com/office/drawing/2014/main" id="{653CA883-0D28-DD32-5BA3-31540CDE31C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48649" y="2248713"/>
            <a:ext cx="2856135" cy="1647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907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24CBF-4727-6DE0-B3B4-D9DC77EBB06F}"/>
              </a:ext>
            </a:extLst>
          </p:cNvPr>
          <p:cNvSpPr>
            <a:spLocks noGrp="1"/>
          </p:cNvSpPr>
          <p:nvPr>
            <p:ph type="title"/>
          </p:nvPr>
        </p:nvSpPr>
        <p:spPr/>
        <p:txBody>
          <a:bodyPr>
            <a:normAutofit/>
          </a:bodyPr>
          <a:lstStyle/>
          <a:p>
            <a:r>
              <a:rPr lang="en-US" sz="3200" dirty="0">
                <a:ea typeface="Tahoma" panose="020B0604030504040204" pitchFamily="34" charset="0"/>
              </a:rPr>
              <a:t>CHILDREN’S PROTECTIVE SERVICES (CPS)</a:t>
            </a:r>
            <a:endParaRPr lang="en-US" sz="3200" dirty="0"/>
          </a:p>
        </p:txBody>
      </p:sp>
      <p:sp>
        <p:nvSpPr>
          <p:cNvPr id="3" name="Content Placeholder 2">
            <a:extLst>
              <a:ext uri="{FF2B5EF4-FFF2-40B4-BE49-F238E27FC236}">
                <a16:creationId xmlns:a16="http://schemas.microsoft.com/office/drawing/2014/main" id="{BDF3237D-0D27-767C-30AE-1DC2CA16FACD}"/>
              </a:ext>
            </a:extLst>
          </p:cNvPr>
          <p:cNvSpPr>
            <a:spLocks noGrp="1"/>
          </p:cNvSpPr>
          <p:nvPr>
            <p:ph idx="1"/>
          </p:nvPr>
        </p:nvSpPr>
        <p:spPr/>
        <p:txBody>
          <a:bodyPr>
            <a:normAutofit/>
          </a:bodyPr>
          <a:lstStyle/>
          <a:p>
            <a:pPr marL="0" indent="0">
              <a:lnSpc>
                <a:spcPct val="100000"/>
              </a:lnSpc>
              <a:buNone/>
            </a:pPr>
            <a:r>
              <a:rPr lang="en-US" dirty="0">
                <a:ea typeface="Tahoma" panose="020B0604030504040204" pitchFamily="34" charset="0"/>
              </a:rPr>
              <a:t>Children’s Protective Services in Michigan strives to:</a:t>
            </a:r>
          </a:p>
          <a:p>
            <a:pPr marL="0" indent="0">
              <a:lnSpc>
                <a:spcPct val="100000"/>
              </a:lnSpc>
              <a:buNone/>
            </a:pPr>
            <a:endParaRPr lang="en-US" sz="2000" dirty="0">
              <a:ea typeface="Tahoma" panose="020B0604030504040204" pitchFamily="34" charset="0"/>
            </a:endParaRPr>
          </a:p>
          <a:p>
            <a:pPr>
              <a:lnSpc>
                <a:spcPct val="100000"/>
              </a:lnSpc>
              <a:buFont typeface="Wingdings" panose="05000000000000000000" pitchFamily="2" charset="2"/>
              <a:buChar char="ü"/>
            </a:pPr>
            <a:r>
              <a:rPr lang="en-US" sz="2400" dirty="0">
                <a:ea typeface="Tahoma" panose="020B0604030504040204" pitchFamily="34" charset="0"/>
              </a:rPr>
              <a:t>Keep children safe and families together whenever safely possible.</a:t>
            </a:r>
          </a:p>
          <a:p>
            <a:pPr>
              <a:lnSpc>
                <a:spcPct val="100000"/>
              </a:lnSpc>
              <a:buFont typeface="Wingdings" panose="05000000000000000000" pitchFamily="2" charset="2"/>
              <a:buChar char="ü"/>
            </a:pPr>
            <a:r>
              <a:rPr lang="en-US" sz="2400" dirty="0">
                <a:ea typeface="Tahoma" panose="020B0604030504040204" pitchFamily="34" charset="0"/>
              </a:rPr>
              <a:t>Strengthen families. </a:t>
            </a:r>
          </a:p>
          <a:p>
            <a:pPr>
              <a:lnSpc>
                <a:spcPct val="100000"/>
              </a:lnSpc>
              <a:buFont typeface="Wingdings" panose="05000000000000000000" pitchFamily="2" charset="2"/>
              <a:buChar char="ü"/>
            </a:pPr>
            <a:r>
              <a:rPr lang="en-US" sz="2400" dirty="0">
                <a:ea typeface="Tahoma" panose="020B0604030504040204" pitchFamily="34" charset="0"/>
              </a:rPr>
              <a:t>Engage with families to identify services and supports that are accessible and culturally relevant.</a:t>
            </a:r>
          </a:p>
          <a:p>
            <a:pPr>
              <a:lnSpc>
                <a:spcPct val="100000"/>
              </a:lnSpc>
              <a:buFont typeface="Wingdings" panose="05000000000000000000" pitchFamily="2" charset="2"/>
              <a:buChar char="ü"/>
            </a:pPr>
            <a:r>
              <a:rPr lang="en-US" sz="2400" dirty="0">
                <a:ea typeface="Tahoma" panose="020B0604030504040204" pitchFamily="34" charset="0"/>
              </a:rPr>
              <a:t>Make decisions that are consistent, accurate, and equitable. </a:t>
            </a:r>
          </a:p>
          <a:p>
            <a:pPr>
              <a:lnSpc>
                <a:spcPct val="100000"/>
              </a:lnSpc>
              <a:buFont typeface="Wingdings" panose="05000000000000000000" pitchFamily="2" charset="2"/>
              <a:buChar char="ü"/>
            </a:pPr>
            <a:r>
              <a:rPr lang="en-US" sz="2400" dirty="0">
                <a:ea typeface="Tahoma" panose="020B0604030504040204" pitchFamily="34" charset="0"/>
              </a:rPr>
              <a:t>Ensure appropriate, timely, and family-centered interventions.</a:t>
            </a:r>
          </a:p>
          <a:p>
            <a:pPr marL="0" indent="0">
              <a:buNone/>
            </a:pPr>
            <a:endParaRPr lang="en-US" dirty="0"/>
          </a:p>
        </p:txBody>
      </p:sp>
    </p:spTree>
    <p:extLst>
      <p:ext uri="{BB962C8B-B14F-4D97-AF65-F5344CB8AC3E}">
        <p14:creationId xmlns:p14="http://schemas.microsoft.com/office/powerpoint/2010/main" val="3348587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2740FAD-A1C7-6C9B-F011-400AB7B3DCE4}"/>
              </a:ext>
            </a:extLst>
          </p:cNvPr>
          <p:cNvSpPr>
            <a:spLocks noGrp="1"/>
          </p:cNvSpPr>
          <p:nvPr>
            <p:ph type="title"/>
          </p:nvPr>
        </p:nvSpPr>
        <p:spPr>
          <a:xfrm>
            <a:off x="804672" y="1412489"/>
            <a:ext cx="2871095" cy="2127124"/>
          </a:xfrm>
        </p:spPr>
        <p:txBody>
          <a:bodyPr anchor="t">
            <a:normAutofit/>
          </a:bodyPr>
          <a:lstStyle/>
          <a:p>
            <a:r>
              <a:rPr lang="en-US" sz="3600" dirty="0">
                <a:ea typeface="Tahoma" panose="020B0604030504040204" pitchFamily="34" charset="0"/>
              </a:rPr>
              <a:t>TYPES OF ABUSE AND NEGLECT</a:t>
            </a:r>
          </a:p>
        </p:txBody>
      </p:sp>
      <p:sp>
        <p:nvSpPr>
          <p:cNvPr id="4" name="Content Placeholder 3">
            <a:extLst>
              <a:ext uri="{FF2B5EF4-FFF2-40B4-BE49-F238E27FC236}">
                <a16:creationId xmlns:a16="http://schemas.microsoft.com/office/drawing/2014/main" id="{3CE8BB9F-B3B0-BCCC-97BB-7B83BBD9D6F9}"/>
              </a:ext>
            </a:extLst>
          </p:cNvPr>
          <p:cNvSpPr>
            <a:spLocks noGrp="1"/>
          </p:cNvSpPr>
          <p:nvPr>
            <p:ph sz="half" idx="1"/>
          </p:nvPr>
        </p:nvSpPr>
        <p:spPr>
          <a:xfrm>
            <a:off x="4697517" y="2029177"/>
            <a:ext cx="4062432" cy="4363844"/>
          </a:xfrm>
        </p:spPr>
        <p:txBody>
          <a:bodyPr>
            <a:normAutofit/>
          </a:bodyPr>
          <a:lstStyle/>
          <a:p>
            <a:pPr marL="0" indent="0">
              <a:buNone/>
            </a:pPr>
            <a:r>
              <a:rPr lang="en-US" dirty="0"/>
              <a:t>Child Abuse</a:t>
            </a:r>
          </a:p>
          <a:p>
            <a:pPr lvl="1">
              <a:lnSpc>
                <a:spcPct val="100000"/>
              </a:lnSpc>
            </a:pPr>
            <a:r>
              <a:rPr lang="en-US" dirty="0"/>
              <a:t>Physical Injury</a:t>
            </a:r>
          </a:p>
          <a:p>
            <a:pPr lvl="1">
              <a:lnSpc>
                <a:spcPct val="100000"/>
              </a:lnSpc>
            </a:pPr>
            <a:r>
              <a:rPr lang="en-US" dirty="0"/>
              <a:t>Mental Injury</a:t>
            </a:r>
          </a:p>
          <a:p>
            <a:pPr lvl="1">
              <a:lnSpc>
                <a:spcPct val="100000"/>
              </a:lnSpc>
            </a:pPr>
            <a:r>
              <a:rPr lang="en-US" dirty="0"/>
              <a:t>Sexual Abuse</a:t>
            </a:r>
          </a:p>
          <a:p>
            <a:pPr lvl="1">
              <a:lnSpc>
                <a:spcPct val="100000"/>
              </a:lnSpc>
            </a:pPr>
            <a:r>
              <a:rPr lang="en-US" dirty="0"/>
              <a:t>Sexual Exploitation</a:t>
            </a:r>
          </a:p>
          <a:p>
            <a:pPr lvl="2">
              <a:lnSpc>
                <a:spcPct val="100000"/>
              </a:lnSpc>
            </a:pPr>
            <a:r>
              <a:rPr lang="en-US" sz="2400" dirty="0"/>
              <a:t>Includes Sex Trafficking</a:t>
            </a:r>
          </a:p>
          <a:p>
            <a:pPr lvl="1">
              <a:lnSpc>
                <a:spcPct val="100000"/>
              </a:lnSpc>
            </a:pPr>
            <a:r>
              <a:rPr lang="en-US" dirty="0"/>
              <a:t>Labor Trafficking</a:t>
            </a:r>
          </a:p>
          <a:p>
            <a:pPr lvl="1"/>
            <a:endParaRPr lang="en-US" sz="2000" dirty="0"/>
          </a:p>
        </p:txBody>
      </p:sp>
      <p:sp>
        <p:nvSpPr>
          <p:cNvPr id="5" name="Content Placeholder 4">
            <a:extLst>
              <a:ext uri="{FF2B5EF4-FFF2-40B4-BE49-F238E27FC236}">
                <a16:creationId xmlns:a16="http://schemas.microsoft.com/office/drawing/2014/main" id="{356469E6-AF48-087D-1167-17F2238C1FB4}"/>
              </a:ext>
            </a:extLst>
          </p:cNvPr>
          <p:cNvSpPr>
            <a:spLocks noGrp="1"/>
          </p:cNvSpPr>
          <p:nvPr>
            <p:ph sz="half" idx="2"/>
          </p:nvPr>
        </p:nvSpPr>
        <p:spPr>
          <a:xfrm>
            <a:off x="8605520" y="2029177"/>
            <a:ext cx="3219215" cy="4363844"/>
          </a:xfrm>
        </p:spPr>
        <p:txBody>
          <a:bodyPr>
            <a:normAutofit/>
          </a:bodyPr>
          <a:lstStyle/>
          <a:p>
            <a:pPr marL="0" indent="0">
              <a:buNone/>
            </a:pPr>
            <a:r>
              <a:rPr lang="en-US" dirty="0"/>
              <a:t>Child Neglect</a:t>
            </a:r>
          </a:p>
          <a:p>
            <a:pPr lvl="1">
              <a:lnSpc>
                <a:spcPct val="100000"/>
              </a:lnSpc>
            </a:pPr>
            <a:r>
              <a:rPr lang="en-US" dirty="0"/>
              <a:t>Physical Neglect</a:t>
            </a:r>
          </a:p>
          <a:p>
            <a:pPr lvl="1">
              <a:lnSpc>
                <a:spcPct val="100000"/>
              </a:lnSpc>
            </a:pPr>
            <a:r>
              <a:rPr lang="en-US" dirty="0"/>
              <a:t>Medical Neglect</a:t>
            </a:r>
          </a:p>
          <a:p>
            <a:pPr lvl="1">
              <a:lnSpc>
                <a:spcPct val="100000"/>
              </a:lnSpc>
            </a:pPr>
            <a:r>
              <a:rPr lang="en-US" dirty="0"/>
              <a:t>Placing a Child at Unreasonable Risk</a:t>
            </a:r>
          </a:p>
        </p:txBody>
      </p:sp>
    </p:spTree>
    <p:extLst>
      <p:ext uri="{BB962C8B-B14F-4D97-AF65-F5344CB8AC3E}">
        <p14:creationId xmlns:p14="http://schemas.microsoft.com/office/powerpoint/2010/main" val="4096061584"/>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08A2-7E0F-7EC8-7A11-E26572CCE866}"/>
              </a:ext>
            </a:extLst>
          </p:cNvPr>
          <p:cNvSpPr>
            <a:spLocks noGrp="1"/>
          </p:cNvSpPr>
          <p:nvPr>
            <p:ph type="title"/>
          </p:nvPr>
        </p:nvSpPr>
        <p:spPr/>
        <p:txBody>
          <a:bodyPr>
            <a:normAutofit/>
          </a:bodyPr>
          <a:lstStyle/>
          <a:p>
            <a:r>
              <a:rPr lang="en-US" sz="3200" dirty="0">
                <a:ea typeface="Tahoma" panose="020B0604030504040204" pitchFamily="34" charset="0"/>
              </a:rPr>
              <a:t>DEFINITION OF CHILD ABUSE</a:t>
            </a:r>
            <a:endParaRPr lang="en-US" sz="3200" dirty="0"/>
          </a:p>
        </p:txBody>
      </p:sp>
      <p:sp>
        <p:nvSpPr>
          <p:cNvPr id="3" name="Content Placeholder 2">
            <a:extLst>
              <a:ext uri="{FF2B5EF4-FFF2-40B4-BE49-F238E27FC236}">
                <a16:creationId xmlns:a16="http://schemas.microsoft.com/office/drawing/2014/main" id="{40FE641E-A0E5-149C-50FA-B11229C8E639}"/>
              </a:ext>
            </a:extLst>
          </p:cNvPr>
          <p:cNvSpPr>
            <a:spLocks noGrp="1"/>
          </p:cNvSpPr>
          <p:nvPr>
            <p:ph idx="1"/>
          </p:nvPr>
        </p:nvSpPr>
        <p:spPr/>
        <p:txBody>
          <a:bodyPr/>
          <a:lstStyle/>
          <a:p>
            <a:pPr marL="0" marR="0" lvl="0" indent="0" defTabSz="914400" rtl="0" eaLnBrk="0" fontAlgn="base" latinLnBrk="0" hangingPunct="0">
              <a:lnSpc>
                <a:spcPct val="100000"/>
              </a:lnSpc>
              <a:spcBef>
                <a:spcPct val="30000"/>
              </a:spcBef>
              <a:spcAft>
                <a:spcPct val="0"/>
              </a:spcAft>
              <a:buClrTx/>
              <a:buSzTx/>
              <a:buNone/>
              <a:tabLst/>
              <a:defRPr/>
            </a:pPr>
            <a:r>
              <a:rPr lang="en-US" sz="2400" b="1" dirty="0">
                <a:ea typeface="Tahoma" panose="020B0604030504040204" pitchFamily="34" charset="0"/>
              </a:rPr>
              <a:t>Harm or threatened harm to a child’s health or welfare that occurs:</a:t>
            </a:r>
          </a:p>
          <a:p>
            <a:pPr marL="0" marR="0" lvl="0" indent="0" algn="l" defTabSz="914400" rtl="0" eaLnBrk="0" fontAlgn="base" latinLnBrk="0" hangingPunct="0">
              <a:lnSpc>
                <a:spcPct val="100000"/>
              </a:lnSpc>
              <a:spcBef>
                <a:spcPct val="30000"/>
              </a:spcBef>
              <a:spcAft>
                <a:spcPct val="0"/>
              </a:spcAft>
              <a:buClrTx/>
              <a:buSzTx/>
              <a:buNone/>
              <a:tabLst/>
              <a:defRPr/>
            </a:pPr>
            <a:endParaRPr lang="en-US" sz="2400" b="0" kern="1200" spc="10" dirty="0">
              <a:effectLst/>
              <a:ea typeface="Tahoma" panose="020B0604030504040204" pitchFamily="34" charset="0"/>
            </a:endParaRPr>
          </a:p>
          <a:p>
            <a:pPr marL="0" indent="0" fontAlgn="auto">
              <a:lnSpc>
                <a:spcPct val="100000"/>
              </a:lnSpc>
              <a:spcBef>
                <a:spcPts val="1200"/>
              </a:spcBef>
              <a:spcAft>
                <a:spcPts val="0"/>
              </a:spcAft>
              <a:buNone/>
            </a:pPr>
            <a:r>
              <a:rPr lang="en-US" sz="2400" dirty="0">
                <a:ea typeface="Tahoma" panose="020B0604030504040204" pitchFamily="34" charset="0"/>
              </a:rPr>
              <a:t>Through non-accidental physical or mental injury, sexual abuse, sexual exploitation, or maltreatment, by a parent, a legal guardian, or any other person responsible for the child’s health or welfare or by a teacher, teacher’s aide, or a member of the clergy, or an individual 18 years of age or older who is involved in a youth program.</a:t>
            </a:r>
          </a:p>
          <a:p>
            <a:pPr marL="0" indent="0">
              <a:buNone/>
            </a:pPr>
            <a:endParaRPr lang="en-US" dirty="0"/>
          </a:p>
        </p:txBody>
      </p:sp>
    </p:spTree>
    <p:extLst>
      <p:ext uri="{BB962C8B-B14F-4D97-AF65-F5344CB8AC3E}">
        <p14:creationId xmlns:p14="http://schemas.microsoft.com/office/powerpoint/2010/main" val="1032941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1F9AD-92ED-7FB9-2FAA-FCE5530A8BF1}"/>
              </a:ext>
            </a:extLst>
          </p:cNvPr>
          <p:cNvSpPr>
            <a:spLocks noGrp="1"/>
          </p:cNvSpPr>
          <p:nvPr>
            <p:ph type="title"/>
          </p:nvPr>
        </p:nvSpPr>
        <p:spPr/>
        <p:txBody>
          <a:bodyPr>
            <a:normAutofit/>
          </a:bodyPr>
          <a:lstStyle/>
          <a:p>
            <a:r>
              <a:rPr lang="en-US" sz="3200" dirty="0">
                <a:ea typeface="Tahoma" panose="020B0604030504040204" pitchFamily="34" charset="0"/>
              </a:rPr>
              <a:t>PHYSICAL INJURY</a:t>
            </a:r>
          </a:p>
        </p:txBody>
      </p:sp>
      <p:sp>
        <p:nvSpPr>
          <p:cNvPr id="3" name="Content Placeholder 2">
            <a:extLst>
              <a:ext uri="{FF2B5EF4-FFF2-40B4-BE49-F238E27FC236}">
                <a16:creationId xmlns:a16="http://schemas.microsoft.com/office/drawing/2014/main" id="{F6863A60-B8E1-F680-ABDA-DC86D074BD3B}"/>
              </a:ext>
            </a:extLst>
          </p:cNvPr>
          <p:cNvSpPr>
            <a:spLocks noGrp="1"/>
          </p:cNvSpPr>
          <p:nvPr>
            <p:ph idx="1"/>
          </p:nvPr>
        </p:nvSpPr>
        <p:spPr/>
        <p:txBody>
          <a:bodyPr>
            <a:normAutofit lnSpcReduction="10000"/>
          </a:bodyPr>
          <a:lstStyle/>
          <a:p>
            <a:pPr marL="0" indent="0">
              <a:lnSpc>
                <a:spcPct val="100000"/>
              </a:lnSpc>
              <a:spcBef>
                <a:spcPts val="0"/>
              </a:spcBef>
              <a:spcAft>
                <a:spcPts val="800"/>
              </a:spcAft>
              <a:buNone/>
            </a:pPr>
            <a:r>
              <a:rPr lang="en-US" sz="2400" b="1" dirty="0">
                <a:effectLst/>
                <a:ea typeface="Tahoma" panose="020B0604030504040204" pitchFamily="34" charset="0"/>
              </a:rPr>
              <a:t>Non-accidental or purposeful action, which results in physical harm or is cruel, injurious, malicious, dangerous, or poses a high probability of injury to the chil</a:t>
            </a:r>
            <a:r>
              <a:rPr lang="en-US" sz="2400" b="1" dirty="0">
                <a:ea typeface="Tahoma" panose="020B0604030504040204" pitchFamily="34" charset="0"/>
              </a:rPr>
              <a:t>d but harm did not occur. </a:t>
            </a:r>
            <a:endParaRPr lang="en-US" sz="2400" dirty="0">
              <a:effectLst/>
              <a:ea typeface="Tahoma" panose="020B0604030504040204" pitchFamily="34" charset="0"/>
            </a:endParaRPr>
          </a:p>
          <a:p>
            <a:pPr marL="283210" marR="0">
              <a:lnSpc>
                <a:spcPct val="100000"/>
              </a:lnSpc>
            </a:pPr>
            <a:r>
              <a:rPr lang="en-US" sz="2400" dirty="0">
                <a:effectLst/>
                <a:ea typeface="Tahoma" panose="020B0604030504040204" pitchFamily="34" charset="0"/>
              </a:rPr>
              <a:t>Child has received unnecessary and harmful medical care at the initiation of the child’s parent or guardian.</a:t>
            </a:r>
          </a:p>
          <a:p>
            <a:pPr marL="283210" marR="0">
              <a:lnSpc>
                <a:spcPct val="100000"/>
              </a:lnSpc>
            </a:pPr>
            <a:r>
              <a:rPr lang="en-US" sz="2400" dirty="0">
                <a:effectLst/>
                <a:ea typeface="Tahoma" panose="020B0604030504040204" pitchFamily="34" charset="0"/>
              </a:rPr>
              <a:t>A newborn exposed to substances not attributed to medical treatment, causing injury or defect.</a:t>
            </a:r>
          </a:p>
          <a:p>
            <a:pPr marL="283210" marR="0">
              <a:lnSpc>
                <a:spcPct val="100000"/>
              </a:lnSpc>
            </a:pPr>
            <a:r>
              <a:rPr lang="en-US" sz="2400" dirty="0">
                <a:effectLst/>
                <a:ea typeface="Tahoma" panose="020B0604030504040204" pitchFamily="34" charset="0"/>
              </a:rPr>
              <a:t>Hitting, kicking, choking, punching, pushing or throwing a child leading to a physical injury.</a:t>
            </a:r>
          </a:p>
          <a:p>
            <a:pPr marL="283210" marR="0">
              <a:lnSpc>
                <a:spcPct val="100000"/>
              </a:lnSpc>
            </a:pPr>
            <a:r>
              <a:rPr lang="en-US" sz="2400" dirty="0">
                <a:effectLst/>
                <a:ea typeface="Tahoma" panose="020B0604030504040204" pitchFamily="34" charset="0"/>
              </a:rPr>
              <a:t>Forcibly restraining the child with an instrument.</a:t>
            </a:r>
          </a:p>
          <a:p>
            <a:pPr marL="283210" marR="0"/>
            <a:endParaRPr lang="en-US" sz="1800" dirty="0">
              <a:solidFill>
                <a:srgbClr val="002060"/>
              </a:solidFill>
              <a:effectLst/>
              <a:latin typeface="Tahoma" panose="020B0604030504040204" pitchFamily="34" charset="0"/>
              <a:ea typeface="Tahoma" panose="020B0604030504040204" pitchFamily="34" charset="0"/>
              <a:cs typeface="Tahoma" panose="020B0604030504040204" pitchFamily="34" charset="0"/>
            </a:endParaRPr>
          </a:p>
          <a:p>
            <a:pPr marL="54610" marR="0" indent="0">
              <a:buNone/>
            </a:pPr>
            <a:endParaRPr lang="en-US" sz="1800" dirty="0">
              <a:solidFill>
                <a:srgbClr val="002060"/>
              </a:solidFill>
              <a:effectLst/>
              <a:latin typeface="Tahoma" panose="020B0604030504040204" pitchFamily="34" charset="0"/>
              <a:ea typeface="Tahoma" panose="020B0604030504040204" pitchFamily="34" charset="0"/>
              <a:cs typeface="Tahoma" panose="020B0604030504040204" pitchFamily="34" charset="0"/>
            </a:endParaRPr>
          </a:p>
          <a:p>
            <a:endParaRPr lang="en-US" dirty="0"/>
          </a:p>
        </p:txBody>
      </p:sp>
    </p:spTree>
    <p:extLst>
      <p:ext uri="{BB962C8B-B14F-4D97-AF65-F5344CB8AC3E}">
        <p14:creationId xmlns:p14="http://schemas.microsoft.com/office/powerpoint/2010/main" val="2885040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BBA08-3580-8CF2-EEC2-9B852DCF8D9F}"/>
              </a:ext>
            </a:extLst>
          </p:cNvPr>
          <p:cNvSpPr>
            <a:spLocks noGrp="1"/>
          </p:cNvSpPr>
          <p:nvPr>
            <p:ph type="title"/>
          </p:nvPr>
        </p:nvSpPr>
        <p:spPr/>
        <p:txBody>
          <a:bodyPr>
            <a:normAutofit/>
          </a:bodyPr>
          <a:lstStyle/>
          <a:p>
            <a:r>
              <a:rPr lang="en-US" sz="3200" dirty="0">
                <a:ea typeface="Tahoma" panose="020B0604030504040204" pitchFamily="34" charset="0"/>
              </a:rPr>
              <a:t>Recognizing Signs of Physical Injury</a:t>
            </a:r>
          </a:p>
        </p:txBody>
      </p:sp>
      <p:sp>
        <p:nvSpPr>
          <p:cNvPr id="3" name="Content Placeholder 2">
            <a:extLst>
              <a:ext uri="{FF2B5EF4-FFF2-40B4-BE49-F238E27FC236}">
                <a16:creationId xmlns:a16="http://schemas.microsoft.com/office/drawing/2014/main" id="{93F39C54-586A-9A23-5250-48BB29D8CF43}"/>
              </a:ext>
            </a:extLst>
          </p:cNvPr>
          <p:cNvSpPr>
            <a:spLocks noGrp="1"/>
          </p:cNvSpPr>
          <p:nvPr>
            <p:ph idx="1"/>
          </p:nvPr>
        </p:nvSpPr>
        <p:spPr/>
        <p:txBody>
          <a:bodyPr/>
          <a:lstStyle/>
          <a:p>
            <a:pPr marL="0" indent="0">
              <a:lnSpc>
                <a:spcPct val="100000"/>
              </a:lnSpc>
              <a:buNone/>
            </a:pPr>
            <a:r>
              <a:rPr lang="en-US" sz="2400" b="1" dirty="0">
                <a:ea typeface="Tahoma" panose="020B0604030504040204" pitchFamily="34" charset="0"/>
              </a:rPr>
              <a:t>Physical injury indicators may include</a:t>
            </a:r>
            <a:r>
              <a:rPr lang="en-US" sz="2400" dirty="0">
                <a:ea typeface="Tahoma" panose="020B0604030504040204" pitchFamily="34" charset="0"/>
              </a:rPr>
              <a:t>:</a:t>
            </a:r>
          </a:p>
          <a:p>
            <a:pPr marL="0" indent="0">
              <a:lnSpc>
                <a:spcPct val="100000"/>
              </a:lnSpc>
              <a:buNone/>
            </a:pPr>
            <a:endParaRPr lang="en-US" sz="2400" dirty="0">
              <a:ea typeface="Tahoma" panose="020B0604030504040204" pitchFamily="34" charset="0"/>
            </a:endParaRPr>
          </a:p>
          <a:p>
            <a:pPr lvl="1">
              <a:lnSpc>
                <a:spcPct val="100000"/>
              </a:lnSpc>
            </a:pPr>
            <a:r>
              <a:rPr lang="en-US" dirty="0">
                <a:ea typeface="Tahoma" panose="020B0604030504040204" pitchFamily="34" charset="0"/>
              </a:rPr>
              <a:t>Bruises</a:t>
            </a:r>
          </a:p>
          <a:p>
            <a:pPr lvl="1">
              <a:lnSpc>
                <a:spcPct val="100000"/>
              </a:lnSpc>
            </a:pPr>
            <a:r>
              <a:rPr lang="en-US" dirty="0">
                <a:ea typeface="Tahoma" panose="020B0604030504040204" pitchFamily="34" charset="0"/>
              </a:rPr>
              <a:t>Broken bones</a:t>
            </a:r>
          </a:p>
          <a:p>
            <a:pPr lvl="1">
              <a:lnSpc>
                <a:spcPct val="100000"/>
              </a:lnSpc>
            </a:pPr>
            <a:r>
              <a:rPr lang="en-US" dirty="0">
                <a:ea typeface="Tahoma" panose="020B0604030504040204" pitchFamily="34" charset="0"/>
              </a:rPr>
              <a:t>Burns</a:t>
            </a:r>
          </a:p>
          <a:p>
            <a:pPr lvl="1">
              <a:lnSpc>
                <a:spcPct val="100000"/>
              </a:lnSpc>
            </a:pPr>
            <a:r>
              <a:rPr lang="en-US" dirty="0">
                <a:ea typeface="Tahoma" panose="020B0604030504040204" pitchFamily="34" charset="0"/>
              </a:rPr>
              <a:t>Injuries that are patterned, would not occur through normal play, on multiple places on the body, or in areas that are difficult to injure (e.g., earlobes)</a:t>
            </a:r>
          </a:p>
          <a:p>
            <a:pPr lvl="1"/>
            <a:endParaRPr lang="en-US" dirty="0"/>
          </a:p>
          <a:p>
            <a:pPr lvl="1"/>
            <a:endParaRPr lang="en-US" dirty="0"/>
          </a:p>
        </p:txBody>
      </p:sp>
    </p:spTree>
    <p:extLst>
      <p:ext uri="{BB962C8B-B14F-4D97-AF65-F5344CB8AC3E}">
        <p14:creationId xmlns:p14="http://schemas.microsoft.com/office/powerpoint/2010/main" val="3948304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EC7B7-4655-89D4-40B8-0FAD626091B3}"/>
              </a:ext>
            </a:extLst>
          </p:cNvPr>
          <p:cNvSpPr>
            <a:spLocks noGrp="1"/>
          </p:cNvSpPr>
          <p:nvPr>
            <p:ph type="title"/>
          </p:nvPr>
        </p:nvSpPr>
        <p:spPr/>
        <p:txBody>
          <a:bodyPr>
            <a:normAutofit/>
          </a:bodyPr>
          <a:lstStyle/>
          <a:p>
            <a:r>
              <a:rPr lang="en-US" sz="3200" dirty="0">
                <a:ea typeface="Tahoma" panose="020B0604030504040204" pitchFamily="34" charset="0"/>
              </a:rPr>
              <a:t>MENTAL INJURY</a:t>
            </a:r>
          </a:p>
        </p:txBody>
      </p:sp>
      <p:sp>
        <p:nvSpPr>
          <p:cNvPr id="3" name="Content Placeholder 2">
            <a:extLst>
              <a:ext uri="{FF2B5EF4-FFF2-40B4-BE49-F238E27FC236}">
                <a16:creationId xmlns:a16="http://schemas.microsoft.com/office/drawing/2014/main" id="{CAB81C90-5676-0CA9-E07A-F05C52D22666}"/>
              </a:ext>
            </a:extLst>
          </p:cNvPr>
          <p:cNvSpPr>
            <a:spLocks noGrp="1"/>
          </p:cNvSpPr>
          <p:nvPr>
            <p:ph idx="1"/>
          </p:nvPr>
        </p:nvSpPr>
        <p:spPr>
          <a:xfrm>
            <a:off x="838200" y="1825625"/>
            <a:ext cx="10515600" cy="5032374"/>
          </a:xfrm>
        </p:spPr>
        <p:txBody>
          <a:bodyPr>
            <a:normAutofit fontScale="92500" lnSpcReduction="20000"/>
          </a:bodyPr>
          <a:lstStyle/>
          <a:p>
            <a:pPr marL="0" marR="0" indent="0">
              <a:lnSpc>
                <a:spcPct val="100000"/>
              </a:lnSpc>
              <a:buNone/>
              <a:tabLst>
                <a:tab pos="2133600" algn="l"/>
                <a:tab pos="2438400" algn="l"/>
                <a:tab pos="2743200" algn="l"/>
                <a:tab pos="3048000" algn="l"/>
                <a:tab pos="3352800" algn="l"/>
                <a:tab pos="3657600" algn="l"/>
                <a:tab pos="3962400" algn="l"/>
                <a:tab pos="4267200" algn="l"/>
                <a:tab pos="4572000" algn="l"/>
                <a:tab pos="4876800" algn="l"/>
                <a:tab pos="5181600" algn="l"/>
                <a:tab pos="5486400" algn="l"/>
                <a:tab pos="5791200" algn="l"/>
                <a:tab pos="6096000" algn="l"/>
              </a:tabLst>
            </a:pPr>
            <a:r>
              <a:rPr lang="en-US" sz="2400" b="1" dirty="0">
                <a:effectLst/>
                <a:ea typeface="Tahoma" panose="020B0604030504040204" pitchFamily="34" charset="0"/>
              </a:rPr>
              <a:t>Psychological or emotional harm meeting any of the following criteria:</a:t>
            </a:r>
            <a:endParaRPr lang="en-US" sz="2400" b="1" i="1" dirty="0">
              <a:solidFill>
                <a:srgbClr val="0070C0"/>
              </a:solidFill>
              <a:effectLst/>
              <a:ea typeface="Tahoma" panose="020B0604030504040204" pitchFamily="34" charset="0"/>
            </a:endParaRPr>
          </a:p>
          <a:p>
            <a:pPr marL="347345" marR="0">
              <a:lnSpc>
                <a:spcPct val="100000"/>
              </a:lnSpc>
            </a:pPr>
            <a:r>
              <a:rPr lang="en-US" sz="2400" dirty="0">
                <a:effectLst/>
                <a:ea typeface="Tahoma" panose="020B0604030504040204" pitchFamily="34" charset="0"/>
              </a:rPr>
              <a:t>Has led to significant impairment to the child's emotional or behavioral functioning.</a:t>
            </a:r>
          </a:p>
          <a:p>
            <a:pPr marL="347345" marR="0">
              <a:lnSpc>
                <a:spcPct val="100000"/>
              </a:lnSpc>
            </a:pPr>
            <a:r>
              <a:rPr lang="en-US" sz="2400" dirty="0">
                <a:effectLst/>
                <a:ea typeface="Tahoma" panose="020B0604030504040204" pitchFamily="34" charset="0"/>
              </a:rPr>
              <a:t>Has had adverse impact on the child's development or well-being.</a:t>
            </a:r>
          </a:p>
          <a:p>
            <a:pPr marL="347345" marR="0">
              <a:lnSpc>
                <a:spcPct val="100000"/>
              </a:lnSpc>
            </a:pPr>
            <a:r>
              <a:rPr lang="en-US" sz="2400" dirty="0">
                <a:effectLst/>
                <a:ea typeface="Tahoma" panose="020B0604030504040204" pitchFamily="34" charset="0"/>
              </a:rPr>
              <a:t>Results in serious mental harm: </a:t>
            </a:r>
            <a:r>
              <a:rPr lang="en-US" sz="2400" i="1" dirty="0">
                <a:effectLst/>
                <a:ea typeface="Tahoma" panose="020B0604030504040204" pitchFamily="34" charset="0"/>
              </a:rPr>
              <a:t>An injury to a child's mental condition or welfare that is not necessarily permanent but results in visibly demonstrable manifestations of a substantial disorder of thought or mood which significantly impairs judgement, behavior, capacity to recognize reality, or ability to cope with the ordinary demands of life (MCL 750.136b(g)).</a:t>
            </a:r>
            <a:endParaRPr lang="en-US" sz="2400" i="1" dirty="0">
              <a:ea typeface="Tahoma" panose="020B0604030504040204" pitchFamily="34" charset="0"/>
            </a:endParaRPr>
          </a:p>
          <a:p>
            <a:pPr marL="0" indent="0">
              <a:lnSpc>
                <a:spcPct val="100000"/>
              </a:lnSpc>
              <a:buNone/>
            </a:pPr>
            <a:endParaRPr lang="en-US" sz="2400" dirty="0">
              <a:ea typeface="Tahoma" panose="020B0604030504040204" pitchFamily="34" charset="0"/>
            </a:endParaRPr>
          </a:p>
          <a:p>
            <a:pPr marL="0" marR="0" indent="0">
              <a:lnSpc>
                <a:spcPct val="100000"/>
              </a:lnSpc>
              <a:buNone/>
              <a:tabLst>
                <a:tab pos="2133600" algn="l"/>
                <a:tab pos="2438400" algn="l"/>
                <a:tab pos="2743200" algn="l"/>
                <a:tab pos="3048000" algn="l"/>
                <a:tab pos="3352800" algn="l"/>
                <a:tab pos="3657600" algn="l"/>
                <a:tab pos="3962400" algn="l"/>
                <a:tab pos="4267200" algn="l"/>
                <a:tab pos="4572000" algn="l"/>
                <a:tab pos="4876800" algn="l"/>
                <a:tab pos="5181600" algn="l"/>
                <a:tab pos="5486400" algn="l"/>
                <a:tab pos="5791200" algn="l"/>
                <a:tab pos="6096000" algn="l"/>
              </a:tabLst>
            </a:pPr>
            <a:r>
              <a:rPr lang="en-US" sz="2400" b="1" dirty="0">
                <a:solidFill>
                  <a:schemeClr val="tx1"/>
                </a:solidFill>
                <a:effectLst/>
                <a:ea typeface="Tahoma" panose="020B0604030504040204" pitchFamily="34" charset="0"/>
              </a:rPr>
              <a:t>Psychological or emotional harm </a:t>
            </a:r>
            <a:r>
              <a:rPr lang="en-US" sz="2400" b="1" dirty="0">
                <a:solidFill>
                  <a:schemeClr val="tx1"/>
                </a:solidFill>
                <a:ea typeface="Tahoma" panose="020B0604030504040204" pitchFamily="34" charset="0"/>
              </a:rPr>
              <a:t>is </a:t>
            </a:r>
            <a:r>
              <a:rPr lang="en-US" sz="2400" b="1" i="1" dirty="0">
                <a:solidFill>
                  <a:schemeClr val="tx1"/>
                </a:solidFill>
                <a:ea typeface="Tahoma" panose="020B0604030504040204" pitchFamily="34" charset="0"/>
              </a:rPr>
              <a:t>highly probable</a:t>
            </a:r>
            <a:r>
              <a:rPr lang="en-US" sz="2400" b="1" dirty="0">
                <a:solidFill>
                  <a:schemeClr val="tx1"/>
                </a:solidFill>
                <a:ea typeface="Tahoma" panose="020B0604030504040204" pitchFamily="34" charset="0"/>
              </a:rPr>
              <a:t>, absent intervention, </a:t>
            </a:r>
            <a:r>
              <a:rPr lang="en-US" sz="2400" b="1" dirty="0">
                <a:solidFill>
                  <a:schemeClr val="tx1"/>
                </a:solidFill>
                <a:effectLst/>
                <a:ea typeface="Tahoma" panose="020B0604030504040204" pitchFamily="34" charset="0"/>
              </a:rPr>
              <a:t>to lead to</a:t>
            </a:r>
            <a:r>
              <a:rPr lang="en-US" sz="2400" dirty="0">
                <a:solidFill>
                  <a:schemeClr val="tx1"/>
                </a:solidFill>
                <a:effectLst/>
                <a:ea typeface="Tahoma" panose="020B0604030504040204" pitchFamily="34" charset="0"/>
              </a:rPr>
              <a:t>:</a:t>
            </a:r>
          </a:p>
          <a:p>
            <a:pPr marL="800100" lvl="1" indent="-342900">
              <a:lnSpc>
                <a:spcPct val="100000"/>
              </a:lnSpc>
              <a:buFont typeface="Arial" panose="020B0604020202020204" pitchFamily="34" charset="0"/>
              <a:buChar char="•"/>
              <a:tabLst>
                <a:tab pos="304800" algn="l"/>
                <a:tab pos="2133600" algn="l"/>
              </a:tabLst>
            </a:pPr>
            <a:r>
              <a:rPr lang="en-US" dirty="0">
                <a:solidFill>
                  <a:schemeClr val="tx1"/>
                </a:solidFill>
                <a:ea typeface="Tahoma" panose="020B0604030504040204" pitchFamily="34" charset="0"/>
              </a:rPr>
              <a:t>S</a:t>
            </a:r>
            <a:r>
              <a:rPr lang="en-US" dirty="0">
                <a:solidFill>
                  <a:schemeClr val="tx1"/>
                </a:solidFill>
                <a:effectLst/>
                <a:ea typeface="Tahoma" panose="020B0604030504040204" pitchFamily="34" charset="0"/>
              </a:rPr>
              <a:t>ignificant impairments to the child's emotional or behavioral functioning.</a:t>
            </a:r>
          </a:p>
          <a:p>
            <a:pPr marL="800100" lvl="1" indent="-342900">
              <a:lnSpc>
                <a:spcPct val="100000"/>
              </a:lnSpc>
              <a:buFont typeface="Arial" panose="020B0604020202020204" pitchFamily="34" charset="0"/>
              <a:buChar char="•"/>
              <a:tabLst>
                <a:tab pos="304800" algn="l"/>
                <a:tab pos="2133600" algn="l"/>
              </a:tabLst>
            </a:pPr>
            <a:r>
              <a:rPr lang="en-US" dirty="0">
                <a:solidFill>
                  <a:schemeClr val="tx1"/>
                </a:solidFill>
                <a:effectLst/>
                <a:ea typeface="Tahoma" panose="020B0604030504040204" pitchFamily="34" charset="0"/>
              </a:rPr>
              <a:t>Adverse impact on the child's development or well-being.</a:t>
            </a:r>
          </a:p>
          <a:p>
            <a:pPr marL="0" indent="0">
              <a:buNone/>
            </a:pPr>
            <a:endParaRPr lang="en-US" dirty="0"/>
          </a:p>
        </p:txBody>
      </p:sp>
    </p:spTree>
    <p:extLst>
      <p:ext uri="{BB962C8B-B14F-4D97-AF65-F5344CB8AC3E}">
        <p14:creationId xmlns:p14="http://schemas.microsoft.com/office/powerpoint/2010/main" val="482567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2AFC1-10D8-8D37-8B56-14CF396BB41F}"/>
              </a:ext>
            </a:extLst>
          </p:cNvPr>
          <p:cNvSpPr>
            <a:spLocks noGrp="1"/>
          </p:cNvSpPr>
          <p:nvPr>
            <p:ph type="title"/>
          </p:nvPr>
        </p:nvSpPr>
        <p:spPr/>
        <p:txBody>
          <a:bodyPr>
            <a:normAutofit/>
          </a:bodyPr>
          <a:lstStyle/>
          <a:p>
            <a:r>
              <a:rPr lang="en-US" sz="3200" dirty="0">
                <a:ea typeface="Tahoma" panose="020B0604030504040204" pitchFamily="34" charset="0"/>
              </a:rPr>
              <a:t>Recognizing Signs of Mental Injury</a:t>
            </a:r>
            <a:endParaRPr lang="en-US" sz="3200" dirty="0"/>
          </a:p>
        </p:txBody>
      </p:sp>
      <p:sp>
        <p:nvSpPr>
          <p:cNvPr id="3" name="Content Placeholder 2">
            <a:extLst>
              <a:ext uri="{FF2B5EF4-FFF2-40B4-BE49-F238E27FC236}">
                <a16:creationId xmlns:a16="http://schemas.microsoft.com/office/drawing/2014/main" id="{640824D2-F858-A9E5-131A-7A991D815FD7}"/>
              </a:ext>
            </a:extLst>
          </p:cNvPr>
          <p:cNvSpPr>
            <a:spLocks noGrp="1"/>
          </p:cNvSpPr>
          <p:nvPr>
            <p:ph idx="1"/>
          </p:nvPr>
        </p:nvSpPr>
        <p:spPr>
          <a:xfrm>
            <a:off x="838200" y="1825625"/>
            <a:ext cx="10963940" cy="4351338"/>
          </a:xfrm>
        </p:spPr>
        <p:txBody>
          <a:bodyPr>
            <a:normAutofit lnSpcReduction="10000"/>
          </a:bodyPr>
          <a:lstStyle/>
          <a:p>
            <a:pPr marL="0" lvl="0" indent="0">
              <a:lnSpc>
                <a:spcPct val="100000"/>
              </a:lnSpc>
              <a:buNone/>
            </a:pPr>
            <a:r>
              <a:rPr lang="en-US" sz="2200" b="1" dirty="0">
                <a:ea typeface="Tahoma" panose="020B0604030504040204" pitchFamily="34" charset="0"/>
              </a:rPr>
              <a:t>Signs of mental injury to a child can include:</a:t>
            </a:r>
          </a:p>
          <a:p>
            <a:pPr lvl="1">
              <a:lnSpc>
                <a:spcPct val="100000"/>
              </a:lnSpc>
            </a:pPr>
            <a:r>
              <a:rPr lang="en-US" sz="2200" dirty="0">
                <a:ea typeface="Tahoma" panose="020B0604030504040204" pitchFamily="34" charset="0"/>
              </a:rPr>
              <a:t>Depression, anxiety, or suicidal thoughts/threats.</a:t>
            </a:r>
          </a:p>
          <a:p>
            <a:pPr lvl="1">
              <a:lnSpc>
                <a:spcPct val="100000"/>
              </a:lnSpc>
            </a:pPr>
            <a:r>
              <a:rPr lang="en-US" sz="2200" dirty="0">
                <a:ea typeface="Tahoma" panose="020B0604030504040204" pitchFamily="34" charset="0"/>
              </a:rPr>
              <a:t>Lack of attachment to a parent or caregiver.</a:t>
            </a:r>
          </a:p>
          <a:p>
            <a:pPr lvl="1">
              <a:lnSpc>
                <a:spcPct val="100000"/>
              </a:lnSpc>
            </a:pPr>
            <a:r>
              <a:rPr lang="en-US" sz="2200" dirty="0">
                <a:ea typeface="Tahoma" panose="020B0604030504040204" pitchFamily="34" charset="0"/>
              </a:rPr>
              <a:t>Fear of abandonment or feeling unsafe.</a:t>
            </a:r>
          </a:p>
          <a:p>
            <a:pPr lvl="1">
              <a:lnSpc>
                <a:spcPct val="100000"/>
              </a:lnSpc>
            </a:pPr>
            <a:r>
              <a:rPr lang="en-US" sz="2200" dirty="0">
                <a:ea typeface="Tahoma" panose="020B0604030504040204" pitchFamily="34" charset="0"/>
              </a:rPr>
              <a:t>Fear their life or safety is threatened.</a:t>
            </a:r>
          </a:p>
          <a:p>
            <a:pPr marL="0" lvl="0" indent="0">
              <a:lnSpc>
                <a:spcPct val="100000"/>
              </a:lnSpc>
              <a:buNone/>
            </a:pPr>
            <a:r>
              <a:rPr lang="en-US" sz="2200" b="1" dirty="0">
                <a:ea typeface="Tahoma" panose="020B0604030504040204" pitchFamily="34" charset="0"/>
              </a:rPr>
              <a:t>The parent or caretaker may: </a:t>
            </a:r>
          </a:p>
          <a:p>
            <a:pPr lvl="1">
              <a:lnSpc>
                <a:spcPct val="100000"/>
              </a:lnSpc>
            </a:pPr>
            <a:r>
              <a:rPr lang="en-US" sz="2200" dirty="0">
                <a:ea typeface="Tahoma" panose="020B0604030504040204" pitchFamily="34" charset="0"/>
              </a:rPr>
              <a:t>Constantly criticize, punish, or demean the child.</a:t>
            </a:r>
          </a:p>
          <a:p>
            <a:pPr lvl="1">
              <a:lnSpc>
                <a:spcPct val="100000"/>
              </a:lnSpc>
            </a:pPr>
            <a:r>
              <a:rPr lang="en-US" sz="2200" dirty="0">
                <a:ea typeface="Tahoma" panose="020B0604030504040204" pitchFamily="34" charset="0"/>
              </a:rPr>
              <a:t>These behaviors are persistent and repetitive.</a:t>
            </a:r>
          </a:p>
          <a:p>
            <a:pPr>
              <a:lnSpc>
                <a:spcPct val="100000"/>
              </a:lnSpc>
              <a:buFont typeface="Wingdings" panose="05000000000000000000" pitchFamily="2" charset="2"/>
              <a:buChar char="§"/>
            </a:pPr>
            <a:endParaRPr lang="en-US" sz="2200" dirty="0">
              <a:ea typeface="Tahoma" panose="020B0604030504040204" pitchFamily="34" charset="0"/>
            </a:endParaRPr>
          </a:p>
          <a:p>
            <a:pPr marL="0" indent="0">
              <a:lnSpc>
                <a:spcPct val="100000"/>
              </a:lnSpc>
              <a:buNone/>
            </a:pPr>
            <a:r>
              <a:rPr lang="en-US" sz="2200" b="1" dirty="0">
                <a:ea typeface="Tahoma" panose="020B0604030504040204" pitchFamily="34" charset="0"/>
              </a:rPr>
              <a:t>To confirm a child welfare case for mental injury, a finding MUST be made by a mental health practitioner. </a:t>
            </a:r>
          </a:p>
          <a:p>
            <a:endParaRPr lang="en-US" dirty="0"/>
          </a:p>
        </p:txBody>
      </p:sp>
    </p:spTree>
    <p:extLst>
      <p:ext uri="{BB962C8B-B14F-4D97-AF65-F5344CB8AC3E}">
        <p14:creationId xmlns:p14="http://schemas.microsoft.com/office/powerpoint/2010/main" val="2703026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2B471-71FE-D712-2D35-EB8412832060}"/>
              </a:ext>
            </a:extLst>
          </p:cNvPr>
          <p:cNvSpPr>
            <a:spLocks noGrp="1"/>
          </p:cNvSpPr>
          <p:nvPr>
            <p:ph type="title"/>
          </p:nvPr>
        </p:nvSpPr>
        <p:spPr/>
        <p:txBody>
          <a:bodyPr>
            <a:normAutofit/>
          </a:bodyPr>
          <a:lstStyle/>
          <a:p>
            <a:r>
              <a:rPr lang="en-US" sz="3200" dirty="0">
                <a:ea typeface="Tahoma" panose="020B0604030504040204" pitchFamily="34" charset="0"/>
              </a:rPr>
              <a:t>SEXUAL ABUSE</a:t>
            </a:r>
            <a:endParaRPr lang="en-US" sz="3200" dirty="0"/>
          </a:p>
        </p:txBody>
      </p:sp>
      <p:sp>
        <p:nvSpPr>
          <p:cNvPr id="3" name="Content Placeholder 2">
            <a:extLst>
              <a:ext uri="{FF2B5EF4-FFF2-40B4-BE49-F238E27FC236}">
                <a16:creationId xmlns:a16="http://schemas.microsoft.com/office/drawing/2014/main" id="{93E9D174-58B3-5155-69DF-01B47148B1A7}"/>
              </a:ext>
            </a:extLst>
          </p:cNvPr>
          <p:cNvSpPr>
            <a:spLocks noGrp="1"/>
          </p:cNvSpPr>
          <p:nvPr>
            <p:ph idx="1"/>
          </p:nvPr>
        </p:nvSpPr>
        <p:spPr/>
        <p:txBody>
          <a:bodyPr>
            <a:normAutofit/>
          </a:bodyPr>
          <a:lstStyle/>
          <a:p>
            <a:pPr marL="0" indent="0">
              <a:lnSpc>
                <a:spcPct val="100000"/>
              </a:lnSpc>
              <a:buNone/>
            </a:pPr>
            <a:r>
              <a:rPr lang="en-US" sz="2400" dirty="0">
                <a:ea typeface="Tahoma" panose="020B0604030504040204" pitchFamily="34" charset="0"/>
              </a:rPr>
              <a:t>Sexual abuse may involve sexual penetration, sexual contact, attempted sexual penetration, or assault with intent to penetrate.</a:t>
            </a:r>
          </a:p>
          <a:p>
            <a:pPr marL="0" indent="0">
              <a:lnSpc>
                <a:spcPct val="100000"/>
              </a:lnSpc>
              <a:buNone/>
            </a:pPr>
            <a:endParaRPr lang="en-US" sz="2400" dirty="0">
              <a:ea typeface="Tahoma" panose="020B0604030504040204" pitchFamily="34" charset="0"/>
            </a:endParaRPr>
          </a:p>
          <a:p>
            <a:pPr marL="0" indent="0">
              <a:lnSpc>
                <a:spcPct val="100000"/>
              </a:lnSpc>
              <a:buNone/>
            </a:pPr>
            <a:r>
              <a:rPr lang="en-US" sz="2400" dirty="0">
                <a:ea typeface="Tahoma" panose="020B0604030504040204" pitchFamily="34" charset="0"/>
              </a:rPr>
              <a:t>Sexual penetration may include sexual intercourse, oral sex, anal intercourse, or any other intrusion, however slight, of any part of a person’s body or of an object into the genital or anal openings of another person’s body. </a:t>
            </a:r>
            <a:endParaRPr lang="en-US" sz="2800" b="1" dirty="0">
              <a:solidFill>
                <a:schemeClr val="accent1">
                  <a:lumMod val="50000"/>
                </a:schemeClr>
              </a:solidFill>
              <a:ea typeface="Tahoma" panose="020B0604030504040204" pitchFamily="34" charset="0"/>
            </a:endParaRPr>
          </a:p>
          <a:p>
            <a:pPr marL="0" indent="0">
              <a:buNone/>
            </a:pPr>
            <a:endParaRPr lang="en-US" dirty="0"/>
          </a:p>
        </p:txBody>
      </p:sp>
    </p:spTree>
    <p:extLst>
      <p:ext uri="{BB962C8B-B14F-4D97-AF65-F5344CB8AC3E}">
        <p14:creationId xmlns:p14="http://schemas.microsoft.com/office/powerpoint/2010/main" val="2981173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7A6D2-76F6-4772-7116-B3557C3E7B66}"/>
              </a:ext>
            </a:extLst>
          </p:cNvPr>
          <p:cNvSpPr>
            <a:spLocks noGrp="1"/>
          </p:cNvSpPr>
          <p:nvPr>
            <p:ph type="title"/>
          </p:nvPr>
        </p:nvSpPr>
        <p:spPr/>
        <p:txBody>
          <a:bodyPr>
            <a:normAutofit/>
          </a:bodyPr>
          <a:lstStyle/>
          <a:p>
            <a:r>
              <a:rPr lang="en-US" sz="1800" dirty="0"/>
              <a:t>MDHHS provides services and administers programs to improve the health, safety, and prosperity of the residents of the State of Michigan.</a:t>
            </a:r>
          </a:p>
        </p:txBody>
      </p:sp>
    </p:spTree>
    <p:extLst>
      <p:ext uri="{BB962C8B-B14F-4D97-AF65-F5344CB8AC3E}">
        <p14:creationId xmlns:p14="http://schemas.microsoft.com/office/powerpoint/2010/main" val="550220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2B471-71FE-D712-2D35-EB8412832060}"/>
              </a:ext>
            </a:extLst>
          </p:cNvPr>
          <p:cNvSpPr>
            <a:spLocks noGrp="1"/>
          </p:cNvSpPr>
          <p:nvPr>
            <p:ph type="title"/>
          </p:nvPr>
        </p:nvSpPr>
        <p:spPr/>
        <p:txBody>
          <a:bodyPr>
            <a:normAutofit/>
          </a:bodyPr>
          <a:lstStyle/>
          <a:p>
            <a:r>
              <a:rPr lang="en-US" sz="3200" dirty="0">
                <a:ea typeface="Tahoma" panose="020B0604030504040204" pitchFamily="34" charset="0"/>
              </a:rPr>
              <a:t>SEXUAL ABUSE</a:t>
            </a:r>
            <a:endParaRPr lang="en-US" sz="3200" dirty="0"/>
          </a:p>
        </p:txBody>
      </p:sp>
      <p:sp>
        <p:nvSpPr>
          <p:cNvPr id="3" name="Content Placeholder 2">
            <a:extLst>
              <a:ext uri="{FF2B5EF4-FFF2-40B4-BE49-F238E27FC236}">
                <a16:creationId xmlns:a16="http://schemas.microsoft.com/office/drawing/2014/main" id="{93E9D174-58B3-5155-69DF-01B47148B1A7}"/>
              </a:ext>
            </a:extLst>
          </p:cNvPr>
          <p:cNvSpPr>
            <a:spLocks noGrp="1"/>
          </p:cNvSpPr>
          <p:nvPr>
            <p:ph idx="1"/>
          </p:nvPr>
        </p:nvSpPr>
        <p:spPr/>
        <p:txBody>
          <a:bodyPr>
            <a:noAutofit/>
          </a:bodyPr>
          <a:lstStyle/>
          <a:p>
            <a:pPr marL="0" indent="0">
              <a:lnSpc>
                <a:spcPct val="100000"/>
              </a:lnSpc>
              <a:buNone/>
            </a:pPr>
            <a:r>
              <a:rPr lang="en-US" sz="2200" dirty="0">
                <a:ea typeface="Tahoma" panose="020B0604030504040204" pitchFamily="34" charset="0"/>
              </a:rPr>
              <a:t>Sexual contact includes either of the following:</a:t>
            </a:r>
          </a:p>
          <a:p>
            <a:pPr>
              <a:lnSpc>
                <a:spcPct val="100000"/>
              </a:lnSpc>
            </a:pPr>
            <a:r>
              <a:rPr lang="en-US" sz="2200" dirty="0">
                <a:ea typeface="Tahoma" panose="020B0604030504040204" pitchFamily="34" charset="0"/>
              </a:rPr>
              <a:t>Intentional touching of the victim’s or alleged perpetrator’s intimate parts.</a:t>
            </a:r>
          </a:p>
          <a:p>
            <a:pPr>
              <a:lnSpc>
                <a:spcPct val="100000"/>
              </a:lnSpc>
            </a:pPr>
            <a:r>
              <a:rPr lang="en-US" sz="2200" dirty="0">
                <a:ea typeface="Tahoma" panose="020B0604030504040204" pitchFamily="34" charset="0"/>
              </a:rPr>
              <a:t>Intentional touching of clothing covering the immediate area of the victim or alleged perpetrator’s intimate parts, if that intentional touching can reasonably be construed as being for the purpose of sexual arousal or gratification, done for sexual purpose, or in a sexual manner for revenge, to inflict humiliation, or out of anger.</a:t>
            </a:r>
          </a:p>
          <a:p>
            <a:pPr>
              <a:lnSpc>
                <a:spcPct val="100000"/>
              </a:lnSpc>
              <a:buFont typeface="Wingdings" panose="05000000000000000000" pitchFamily="2" charset="2"/>
              <a:buChar char="ü"/>
            </a:pPr>
            <a:endParaRPr lang="en-US" sz="2200" dirty="0">
              <a:ea typeface="Tahoma" panose="020B0604030504040204" pitchFamily="34" charset="0"/>
            </a:endParaRPr>
          </a:p>
          <a:p>
            <a:pPr marL="0" indent="0">
              <a:lnSpc>
                <a:spcPct val="100000"/>
              </a:lnSpc>
              <a:buNone/>
            </a:pPr>
            <a:r>
              <a:rPr lang="en-US" sz="2200" dirty="0">
                <a:ea typeface="Tahoma" panose="020B0604030504040204" pitchFamily="34" charset="0"/>
              </a:rPr>
              <a:t>Attempted sexual penetration, sexual contact, or assault with intent to penetrate means any attempt to commit an act or do any act towards the commission of sexual abuse, as defined above, while failing in the perpetration due to being intercepted or prevented in the execution.</a:t>
            </a:r>
            <a:endParaRPr lang="en-US" sz="2200" dirty="0"/>
          </a:p>
        </p:txBody>
      </p:sp>
    </p:spTree>
    <p:extLst>
      <p:ext uri="{BB962C8B-B14F-4D97-AF65-F5344CB8AC3E}">
        <p14:creationId xmlns:p14="http://schemas.microsoft.com/office/powerpoint/2010/main" val="2101625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A31DA-9A2D-D55C-3F5A-C0A6574B7F8C}"/>
              </a:ext>
            </a:extLst>
          </p:cNvPr>
          <p:cNvSpPr>
            <a:spLocks noGrp="1"/>
          </p:cNvSpPr>
          <p:nvPr>
            <p:ph type="title"/>
          </p:nvPr>
        </p:nvSpPr>
        <p:spPr/>
        <p:txBody>
          <a:bodyPr>
            <a:normAutofit/>
          </a:bodyPr>
          <a:lstStyle/>
          <a:p>
            <a:r>
              <a:rPr lang="en-US" sz="3200" dirty="0">
                <a:ea typeface="Tahoma" panose="020B0604030504040204" pitchFamily="34" charset="0"/>
              </a:rPr>
              <a:t>SEXUAL EXPLOITATION</a:t>
            </a:r>
          </a:p>
        </p:txBody>
      </p:sp>
      <p:sp>
        <p:nvSpPr>
          <p:cNvPr id="3" name="Content Placeholder 2">
            <a:extLst>
              <a:ext uri="{FF2B5EF4-FFF2-40B4-BE49-F238E27FC236}">
                <a16:creationId xmlns:a16="http://schemas.microsoft.com/office/drawing/2014/main" id="{5323550B-3750-5A83-2545-6002EC9DC653}"/>
              </a:ext>
            </a:extLst>
          </p:cNvPr>
          <p:cNvSpPr>
            <a:spLocks noGrp="1"/>
          </p:cNvSpPr>
          <p:nvPr>
            <p:ph idx="1"/>
          </p:nvPr>
        </p:nvSpPr>
        <p:spPr>
          <a:xfrm>
            <a:off x="838200" y="1553497"/>
            <a:ext cx="10515600" cy="5304502"/>
          </a:xfrm>
        </p:spPr>
        <p:txBody>
          <a:bodyPr>
            <a:normAutofit/>
          </a:bodyPr>
          <a:lstStyle/>
          <a:p>
            <a:pPr marL="0" marR="0" indent="0">
              <a:lnSpc>
                <a:spcPct val="120000"/>
              </a:lnSpc>
              <a:buNone/>
            </a:pPr>
            <a:r>
              <a:rPr lang="en-US" sz="2200" dirty="0">
                <a:effectLst/>
                <a:ea typeface="Tahoma" panose="020B0604030504040204" pitchFamily="34" charset="0"/>
              </a:rPr>
              <a:t>Allowing, permitting or encouraging a child to engage in any of the following for the benefit of others. </a:t>
            </a:r>
          </a:p>
          <a:p>
            <a:pPr marL="0" marR="0" indent="0">
              <a:lnSpc>
                <a:spcPct val="120000"/>
              </a:lnSpc>
              <a:buNone/>
            </a:pPr>
            <a:r>
              <a:rPr lang="en-US" sz="2200" dirty="0">
                <a:effectLst/>
                <a:ea typeface="Tahoma" panose="020B0604030504040204" pitchFamily="34" charset="0"/>
              </a:rPr>
              <a:t>Commercial sexual activity.</a:t>
            </a:r>
          </a:p>
          <a:p>
            <a:pPr marL="740410" marR="0">
              <a:lnSpc>
                <a:spcPct val="120000"/>
              </a:lnSpc>
            </a:pPr>
            <a:r>
              <a:rPr lang="en-US" sz="2200" dirty="0">
                <a:effectLst/>
                <a:ea typeface="Tahoma" panose="020B0604030504040204" pitchFamily="34" charset="0"/>
              </a:rPr>
              <a:t>The photographing, filming, or depicting of a child engaged in a listed sexual act (MCL </a:t>
            </a:r>
            <a:r>
              <a:rPr lang="en-US" sz="2200" dirty="0" err="1">
                <a:effectLst/>
                <a:ea typeface="Tahoma" panose="020B0604030504040204" pitchFamily="34" charset="0"/>
              </a:rPr>
              <a:t>750.145c</a:t>
            </a:r>
            <a:r>
              <a:rPr lang="en-US" sz="2200" dirty="0">
                <a:effectLst/>
                <a:ea typeface="Tahoma" panose="020B0604030504040204" pitchFamily="34" charset="0"/>
              </a:rPr>
              <a:t>) including:</a:t>
            </a:r>
          </a:p>
          <a:p>
            <a:pPr marL="1197610" marR="0">
              <a:lnSpc>
                <a:spcPct val="120000"/>
              </a:lnSpc>
            </a:pPr>
            <a:r>
              <a:rPr lang="en-US" sz="2200" dirty="0">
                <a:effectLst/>
                <a:ea typeface="Tahoma" panose="020B0604030504040204" pitchFamily="34" charset="0"/>
              </a:rPr>
              <a:t>Sexual intercourse</a:t>
            </a:r>
            <a:r>
              <a:rPr lang="en-US" sz="2200" dirty="0">
                <a:ea typeface="Tahoma" panose="020B0604030504040204" pitchFamily="34" charset="0"/>
              </a:rPr>
              <a:t>, e</a:t>
            </a:r>
            <a:r>
              <a:rPr lang="en-US" sz="2200" dirty="0">
                <a:effectLst/>
                <a:ea typeface="Tahoma" panose="020B0604030504040204" pitchFamily="34" charset="0"/>
              </a:rPr>
              <a:t>rotic fondling</a:t>
            </a:r>
            <a:r>
              <a:rPr lang="en-US" sz="2200" dirty="0">
                <a:ea typeface="Tahoma" panose="020B0604030504040204" pitchFamily="34" charset="0"/>
              </a:rPr>
              <a:t>, s</a:t>
            </a:r>
            <a:r>
              <a:rPr lang="en-US" sz="2200" dirty="0">
                <a:effectLst/>
                <a:ea typeface="Tahoma" panose="020B0604030504040204" pitchFamily="34" charset="0"/>
              </a:rPr>
              <a:t>adomasochistic abuse</a:t>
            </a:r>
            <a:r>
              <a:rPr lang="en-US" sz="2200" dirty="0">
                <a:ea typeface="Tahoma" panose="020B0604030504040204" pitchFamily="34" charset="0"/>
              </a:rPr>
              <a:t>, m</a:t>
            </a:r>
            <a:r>
              <a:rPr lang="en-US" sz="2200" dirty="0">
                <a:effectLst/>
                <a:ea typeface="Tahoma" panose="020B0604030504040204" pitchFamily="34" charset="0"/>
              </a:rPr>
              <a:t>asturbation, passive sexual involvement</a:t>
            </a:r>
            <a:r>
              <a:rPr lang="en-US" sz="2200" dirty="0">
                <a:ea typeface="Tahoma" panose="020B0604030504040204" pitchFamily="34" charset="0"/>
              </a:rPr>
              <a:t>, s</a:t>
            </a:r>
            <a:r>
              <a:rPr lang="en-US" sz="2200" dirty="0">
                <a:effectLst/>
                <a:ea typeface="Tahoma" panose="020B0604030504040204" pitchFamily="34" charset="0"/>
              </a:rPr>
              <a:t>exual excitement</a:t>
            </a:r>
            <a:r>
              <a:rPr lang="en-US" sz="2200" dirty="0">
                <a:ea typeface="Tahoma" panose="020B0604030504040204" pitchFamily="34" charset="0"/>
              </a:rPr>
              <a:t>, e</a:t>
            </a:r>
            <a:r>
              <a:rPr lang="en-US" sz="2200" dirty="0">
                <a:effectLst/>
                <a:ea typeface="Tahoma" panose="020B0604030504040204" pitchFamily="34" charset="0"/>
              </a:rPr>
              <a:t>rotic nudity.</a:t>
            </a:r>
          </a:p>
          <a:p>
            <a:pPr marL="740410" marR="0">
              <a:lnSpc>
                <a:spcPct val="120000"/>
              </a:lnSpc>
            </a:pPr>
            <a:r>
              <a:rPr lang="en-US" sz="2200" dirty="0">
                <a:effectLst/>
                <a:ea typeface="Tahoma" panose="020B0604030504040204" pitchFamily="34" charset="0"/>
              </a:rPr>
              <a:t>Sharing sexual acts over live video or phone.</a:t>
            </a:r>
          </a:p>
          <a:p>
            <a:pPr marL="740410" marR="0">
              <a:lnSpc>
                <a:spcPct val="120000"/>
              </a:lnSpc>
            </a:pPr>
            <a:r>
              <a:rPr lang="en-US" sz="2200" dirty="0">
                <a:effectLst/>
                <a:ea typeface="Tahoma" panose="020B0604030504040204" pitchFamily="34" charset="0"/>
              </a:rPr>
              <a:t>Coercing or forcing a child to participate in or be exposed to pornography and/or sexual behavior.</a:t>
            </a:r>
          </a:p>
          <a:p>
            <a:endParaRPr lang="en-US" dirty="0"/>
          </a:p>
        </p:txBody>
      </p:sp>
    </p:spTree>
    <p:extLst>
      <p:ext uri="{BB962C8B-B14F-4D97-AF65-F5344CB8AC3E}">
        <p14:creationId xmlns:p14="http://schemas.microsoft.com/office/powerpoint/2010/main" val="1878831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1E306-5A0A-9556-5019-C69412238374}"/>
              </a:ext>
            </a:extLst>
          </p:cNvPr>
          <p:cNvSpPr>
            <a:spLocks noGrp="1"/>
          </p:cNvSpPr>
          <p:nvPr>
            <p:ph type="title"/>
          </p:nvPr>
        </p:nvSpPr>
        <p:spPr>
          <a:xfrm>
            <a:off x="250521" y="1"/>
            <a:ext cx="9796156" cy="1325564"/>
          </a:xfrm>
        </p:spPr>
        <p:txBody>
          <a:bodyPr>
            <a:noAutofit/>
          </a:bodyPr>
          <a:lstStyle/>
          <a:p>
            <a:r>
              <a:rPr lang="en-US" sz="2400" dirty="0">
                <a:ea typeface="Tahoma" panose="020B0604030504040204" pitchFamily="34" charset="0"/>
              </a:rPr>
              <a:t>Recognizing Signs of Sexual Abuse and/or Sexual Exploitation</a:t>
            </a:r>
            <a:endParaRPr lang="en-US" sz="2400" dirty="0"/>
          </a:p>
        </p:txBody>
      </p:sp>
      <p:sp>
        <p:nvSpPr>
          <p:cNvPr id="3" name="Content Placeholder 2">
            <a:extLst>
              <a:ext uri="{FF2B5EF4-FFF2-40B4-BE49-F238E27FC236}">
                <a16:creationId xmlns:a16="http://schemas.microsoft.com/office/drawing/2014/main" id="{08046579-BC24-0E99-E14A-DEA72731CD9A}"/>
              </a:ext>
            </a:extLst>
          </p:cNvPr>
          <p:cNvSpPr>
            <a:spLocks noGrp="1"/>
          </p:cNvSpPr>
          <p:nvPr>
            <p:ph idx="1"/>
          </p:nvPr>
        </p:nvSpPr>
        <p:spPr>
          <a:xfrm>
            <a:off x="838200" y="1825624"/>
            <a:ext cx="10515600" cy="4897293"/>
          </a:xfrm>
        </p:spPr>
        <p:txBody>
          <a:bodyPr>
            <a:normAutofit fontScale="70000" lnSpcReduction="20000"/>
          </a:bodyPr>
          <a:lstStyle/>
          <a:p>
            <a:pPr>
              <a:lnSpc>
                <a:spcPct val="120000"/>
              </a:lnSpc>
              <a:spcBef>
                <a:spcPts val="600"/>
              </a:spcBef>
            </a:pPr>
            <a:r>
              <a:rPr lang="en-US" sz="3100" dirty="0">
                <a:solidFill>
                  <a:schemeClr val="tx2">
                    <a:lumMod val="50000"/>
                  </a:schemeClr>
                </a:solidFill>
                <a:ea typeface="Tahoma" panose="020B0604030504040204" pitchFamily="34" charset="0"/>
              </a:rPr>
              <a:t>Child self-reports sexual abuse.</a:t>
            </a:r>
          </a:p>
          <a:p>
            <a:pPr>
              <a:lnSpc>
                <a:spcPct val="120000"/>
              </a:lnSpc>
              <a:spcBef>
                <a:spcPts val="600"/>
              </a:spcBef>
            </a:pPr>
            <a:endParaRPr lang="en-US" sz="3100" dirty="0">
              <a:solidFill>
                <a:schemeClr val="tx2">
                  <a:lumMod val="50000"/>
                </a:schemeClr>
              </a:solidFill>
              <a:ea typeface="Tahoma" panose="020B0604030504040204" pitchFamily="34" charset="0"/>
            </a:endParaRPr>
          </a:p>
          <a:p>
            <a:pPr>
              <a:lnSpc>
                <a:spcPct val="120000"/>
              </a:lnSpc>
              <a:spcBef>
                <a:spcPts val="600"/>
              </a:spcBef>
            </a:pPr>
            <a:r>
              <a:rPr lang="en-US" sz="3100" dirty="0">
                <a:solidFill>
                  <a:schemeClr val="tx2">
                    <a:lumMod val="50000"/>
                  </a:schemeClr>
                </a:solidFill>
                <a:ea typeface="Tahoma" panose="020B0604030504040204" pitchFamily="34" charset="0"/>
              </a:rPr>
              <a:t>Pregnancy or contracting a sexually transmitted infection, especially in children 12 years old or younger (requires a referral to CPS).</a:t>
            </a:r>
          </a:p>
          <a:p>
            <a:pPr>
              <a:lnSpc>
                <a:spcPct val="120000"/>
              </a:lnSpc>
              <a:spcBef>
                <a:spcPts val="600"/>
              </a:spcBef>
            </a:pPr>
            <a:endParaRPr lang="en-US" sz="3100" dirty="0">
              <a:solidFill>
                <a:schemeClr val="tx2">
                  <a:lumMod val="50000"/>
                </a:schemeClr>
              </a:solidFill>
              <a:ea typeface="Tahoma" panose="020B0604030504040204" pitchFamily="34" charset="0"/>
            </a:endParaRPr>
          </a:p>
          <a:p>
            <a:pPr>
              <a:lnSpc>
                <a:spcPct val="120000"/>
              </a:lnSpc>
              <a:spcBef>
                <a:spcPts val="600"/>
              </a:spcBef>
            </a:pPr>
            <a:r>
              <a:rPr lang="en-US" sz="3100" dirty="0">
                <a:solidFill>
                  <a:schemeClr val="tx2">
                    <a:lumMod val="50000"/>
                  </a:schemeClr>
                </a:solidFill>
                <a:ea typeface="Tahoma" panose="020B0604030504040204" pitchFamily="34" charset="0"/>
              </a:rPr>
              <a:t>Potential physical evidence (genital bruising, presence of semen, etc.).</a:t>
            </a:r>
          </a:p>
          <a:p>
            <a:pPr>
              <a:lnSpc>
                <a:spcPct val="120000"/>
              </a:lnSpc>
              <a:spcBef>
                <a:spcPts val="600"/>
              </a:spcBef>
            </a:pPr>
            <a:endParaRPr lang="en-US" sz="3100" dirty="0">
              <a:solidFill>
                <a:schemeClr val="tx2">
                  <a:lumMod val="50000"/>
                </a:schemeClr>
              </a:solidFill>
              <a:ea typeface="Tahoma" panose="020B0604030504040204" pitchFamily="34" charset="0"/>
            </a:endParaRPr>
          </a:p>
          <a:p>
            <a:pPr>
              <a:lnSpc>
                <a:spcPct val="120000"/>
              </a:lnSpc>
              <a:spcBef>
                <a:spcPts val="600"/>
              </a:spcBef>
            </a:pPr>
            <a:r>
              <a:rPr lang="en-US" sz="3100" dirty="0">
                <a:solidFill>
                  <a:schemeClr val="tx2">
                    <a:lumMod val="50000"/>
                  </a:schemeClr>
                </a:solidFill>
                <a:ea typeface="Tahoma" panose="020B0604030504040204" pitchFamily="34" charset="0"/>
              </a:rPr>
              <a:t>Inappropriate sexualized behavior, outside of normal exploration relevant to the child’s age and cognitive development.</a:t>
            </a:r>
          </a:p>
          <a:p>
            <a:pPr>
              <a:lnSpc>
                <a:spcPct val="120000"/>
              </a:lnSpc>
              <a:spcBef>
                <a:spcPts val="600"/>
              </a:spcBef>
            </a:pPr>
            <a:endParaRPr lang="en-US" sz="3100" dirty="0">
              <a:solidFill>
                <a:schemeClr val="tx2">
                  <a:lumMod val="50000"/>
                </a:schemeClr>
              </a:solidFill>
              <a:ea typeface="Tahoma" panose="020B0604030504040204" pitchFamily="34" charset="0"/>
            </a:endParaRPr>
          </a:p>
          <a:p>
            <a:pPr>
              <a:lnSpc>
                <a:spcPct val="120000"/>
              </a:lnSpc>
              <a:spcBef>
                <a:spcPts val="600"/>
              </a:spcBef>
            </a:pPr>
            <a:r>
              <a:rPr lang="en-US" sz="3100" dirty="0">
                <a:solidFill>
                  <a:schemeClr val="tx2">
                    <a:lumMod val="50000"/>
                  </a:schemeClr>
                </a:solidFill>
                <a:ea typeface="Tahoma" panose="020B0604030504040204" pitchFamily="34" charset="0"/>
              </a:rPr>
              <a:t>Sudden change in behavior, such as becoming isolated or secretive or running away.</a:t>
            </a:r>
          </a:p>
          <a:p>
            <a:pPr marL="0" indent="0">
              <a:buNone/>
            </a:pPr>
            <a:endParaRPr lang="en-US" dirty="0"/>
          </a:p>
        </p:txBody>
      </p:sp>
    </p:spTree>
    <p:extLst>
      <p:ext uri="{BB962C8B-B14F-4D97-AF65-F5344CB8AC3E}">
        <p14:creationId xmlns:p14="http://schemas.microsoft.com/office/powerpoint/2010/main" val="1551675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1C7C0-EA6A-E21C-B591-022DF62053D8}"/>
              </a:ext>
            </a:extLst>
          </p:cNvPr>
          <p:cNvSpPr>
            <a:spLocks noGrp="1"/>
          </p:cNvSpPr>
          <p:nvPr>
            <p:ph type="title"/>
          </p:nvPr>
        </p:nvSpPr>
        <p:spPr/>
        <p:txBody>
          <a:bodyPr>
            <a:normAutofit/>
          </a:bodyPr>
          <a:lstStyle/>
          <a:p>
            <a:r>
              <a:rPr lang="en-US" sz="3200" dirty="0">
                <a:ea typeface="Tahoma" panose="020B0604030504040204" pitchFamily="34" charset="0"/>
              </a:rPr>
              <a:t>HUMAN TRAFFICKING</a:t>
            </a:r>
          </a:p>
        </p:txBody>
      </p:sp>
      <p:sp>
        <p:nvSpPr>
          <p:cNvPr id="3" name="Content Placeholder 2">
            <a:extLst>
              <a:ext uri="{FF2B5EF4-FFF2-40B4-BE49-F238E27FC236}">
                <a16:creationId xmlns:a16="http://schemas.microsoft.com/office/drawing/2014/main" id="{48E1D0E4-3E36-CF95-4B21-ADFADC278CD5}"/>
              </a:ext>
            </a:extLst>
          </p:cNvPr>
          <p:cNvSpPr>
            <a:spLocks noGrp="1"/>
          </p:cNvSpPr>
          <p:nvPr>
            <p:ph sz="half" idx="1"/>
          </p:nvPr>
        </p:nvSpPr>
        <p:spPr/>
        <p:txBody>
          <a:bodyPr>
            <a:normAutofit fontScale="92500" lnSpcReduction="20000"/>
          </a:bodyPr>
          <a:lstStyle/>
          <a:p>
            <a:pPr marL="0" indent="0">
              <a:lnSpc>
                <a:spcPct val="110000"/>
              </a:lnSpc>
              <a:buNone/>
            </a:pPr>
            <a:r>
              <a:rPr lang="en-US" sz="2600" b="1" dirty="0">
                <a:ea typeface="Tahoma" panose="020B0604030504040204" pitchFamily="34" charset="0"/>
              </a:rPr>
              <a:t>Sex Trafficking</a:t>
            </a:r>
          </a:p>
          <a:p>
            <a:pPr>
              <a:lnSpc>
                <a:spcPct val="110000"/>
              </a:lnSpc>
            </a:pPr>
            <a:r>
              <a:rPr lang="en-US" sz="2600" dirty="0"/>
              <a:t>The recruitment, harboring, transportation, provision, or obtaining of a person for the purposes of a commercial sex act, in which the commercial sex act is induced by force, fraud, or coercion, or in which the person included to perform such an act has not attained 18 years of age.</a:t>
            </a:r>
          </a:p>
          <a:p>
            <a:pPr>
              <a:lnSpc>
                <a:spcPct val="110000"/>
              </a:lnSpc>
            </a:pPr>
            <a:r>
              <a:rPr kumimoji="0" lang="en-US" sz="2600" strike="noStrike" kern="1200" cap="none" spc="0" normalizeH="0" baseline="0" noProof="0" dirty="0">
                <a:ln>
                  <a:noFill/>
                </a:ln>
                <a:effectLst/>
                <a:uLnTx/>
                <a:uFillTx/>
                <a:ea typeface="Tahoma" panose="020B0604030504040204" pitchFamily="34" charset="0"/>
              </a:rPr>
              <a:t>May involve an exchange of goods or psychological responses.</a:t>
            </a:r>
          </a:p>
          <a:p>
            <a:endParaRPr lang="en-US" dirty="0"/>
          </a:p>
        </p:txBody>
      </p:sp>
      <p:sp>
        <p:nvSpPr>
          <p:cNvPr id="4" name="Content Placeholder 3">
            <a:extLst>
              <a:ext uri="{FF2B5EF4-FFF2-40B4-BE49-F238E27FC236}">
                <a16:creationId xmlns:a16="http://schemas.microsoft.com/office/drawing/2014/main" id="{8E4CE01B-5335-B4F1-D78B-E6A5F6A36CCC}"/>
              </a:ext>
            </a:extLst>
          </p:cNvPr>
          <p:cNvSpPr>
            <a:spLocks noGrp="1"/>
          </p:cNvSpPr>
          <p:nvPr>
            <p:ph sz="half" idx="2"/>
          </p:nvPr>
        </p:nvSpPr>
        <p:spPr/>
        <p:txBody>
          <a:bodyPr>
            <a:normAutofit fontScale="92500" lnSpcReduction="20000"/>
          </a:bodyPr>
          <a:lstStyle/>
          <a:p>
            <a:pPr marL="0" indent="0">
              <a:lnSpc>
                <a:spcPct val="120000"/>
              </a:lnSpc>
              <a:buNone/>
            </a:pPr>
            <a:r>
              <a:rPr lang="en-US" sz="2600" b="1" dirty="0">
                <a:ea typeface="Tahoma" panose="020B0604030504040204" pitchFamily="34" charset="0"/>
              </a:rPr>
              <a:t>Labor Trafficking</a:t>
            </a:r>
          </a:p>
          <a:p>
            <a:pPr>
              <a:lnSpc>
                <a:spcPct val="120000"/>
              </a:lnSpc>
            </a:pPr>
            <a:r>
              <a:rPr kumimoji="0" lang="en-US" sz="2600" strike="noStrike" kern="1200" cap="none" spc="0" normalizeH="0" baseline="0" noProof="0" dirty="0">
                <a:ln>
                  <a:noFill/>
                </a:ln>
                <a:effectLst/>
                <a:uLnTx/>
                <a:uFillTx/>
                <a:ea typeface="Tahoma" panose="020B0604030504040204" pitchFamily="34" charset="0"/>
              </a:rPr>
              <a:t>A person recruited, enticed, harbored, transported, provided, or obtained for the purposes of labor or services through use of force, fraud, coercion, or manipulation. </a:t>
            </a:r>
          </a:p>
          <a:p>
            <a:pPr>
              <a:lnSpc>
                <a:spcPct val="120000"/>
              </a:lnSpc>
            </a:pPr>
            <a:r>
              <a:rPr kumimoji="0" lang="en-US" sz="2600" strike="noStrike" kern="1200" cap="none" spc="0" normalizeH="0" baseline="0" noProof="0" dirty="0">
                <a:ln>
                  <a:noFill/>
                </a:ln>
                <a:effectLst/>
                <a:uLnTx/>
                <a:uFillTx/>
                <a:ea typeface="Tahoma" panose="020B0604030504040204" pitchFamily="34" charset="0"/>
              </a:rPr>
              <a:t>Can include, but is </a:t>
            </a:r>
            <a:r>
              <a:rPr lang="en-US" sz="2600" dirty="0">
                <a:ea typeface="Tahoma" panose="020B0604030504040204" pitchFamily="34" charset="0"/>
              </a:rPr>
              <a:t>not</a:t>
            </a:r>
            <a:r>
              <a:rPr kumimoji="0" lang="en-US" sz="2600" strike="noStrike" kern="1200" cap="none" spc="0" normalizeH="0" baseline="0" noProof="0" dirty="0">
                <a:ln>
                  <a:noFill/>
                </a:ln>
                <a:effectLst/>
                <a:uLnTx/>
                <a:uFillTx/>
                <a:ea typeface="Tahoma" panose="020B0604030504040204" pitchFamily="34" charset="0"/>
              </a:rPr>
              <a:t> limited to, domestic servitude, forced labor in restaurants or salons, forced agricultural labor or debt bondage. </a:t>
            </a:r>
          </a:p>
          <a:p>
            <a:endParaRPr lang="en-US" dirty="0"/>
          </a:p>
        </p:txBody>
      </p:sp>
    </p:spTree>
    <p:extLst>
      <p:ext uri="{BB962C8B-B14F-4D97-AF65-F5344CB8AC3E}">
        <p14:creationId xmlns:p14="http://schemas.microsoft.com/office/powerpoint/2010/main" val="3134383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4F1FC-DEF5-A90B-D63F-1D2E00B05281}"/>
              </a:ext>
            </a:extLst>
          </p:cNvPr>
          <p:cNvSpPr>
            <a:spLocks noGrp="1"/>
          </p:cNvSpPr>
          <p:nvPr>
            <p:ph type="title"/>
          </p:nvPr>
        </p:nvSpPr>
        <p:spPr/>
        <p:txBody>
          <a:bodyPr>
            <a:normAutofit/>
          </a:bodyPr>
          <a:lstStyle/>
          <a:p>
            <a:r>
              <a:rPr lang="en-US" sz="3200" dirty="0">
                <a:ea typeface="Tahoma" panose="020B0604030504040204" pitchFamily="34" charset="0"/>
              </a:rPr>
              <a:t>Substance Use Involving Infants</a:t>
            </a:r>
          </a:p>
        </p:txBody>
      </p:sp>
      <p:sp>
        <p:nvSpPr>
          <p:cNvPr id="3" name="Content Placeholder 2">
            <a:extLst>
              <a:ext uri="{FF2B5EF4-FFF2-40B4-BE49-F238E27FC236}">
                <a16:creationId xmlns:a16="http://schemas.microsoft.com/office/drawing/2014/main" id="{94B288B3-63F7-66A1-F23D-FF04EF962B43}"/>
              </a:ext>
            </a:extLst>
          </p:cNvPr>
          <p:cNvSpPr>
            <a:spLocks noGrp="1"/>
          </p:cNvSpPr>
          <p:nvPr>
            <p:ph idx="1"/>
          </p:nvPr>
        </p:nvSpPr>
        <p:spPr/>
        <p:txBody>
          <a:bodyPr>
            <a:normAutofit fontScale="62500" lnSpcReduction="20000"/>
          </a:bodyPr>
          <a:lstStyle/>
          <a:p>
            <a:pPr marL="0" indent="0">
              <a:lnSpc>
                <a:spcPct val="120000"/>
              </a:lnSpc>
              <a:buNone/>
            </a:pPr>
            <a:r>
              <a:rPr lang="en-US" b="1" dirty="0">
                <a:ea typeface="Tahoma" panose="020B0604030504040204" pitchFamily="34" charset="0"/>
              </a:rPr>
              <a:t>Controlled Substances</a:t>
            </a:r>
          </a:p>
          <a:p>
            <a:pPr marL="0" indent="0">
              <a:lnSpc>
                <a:spcPct val="120000"/>
              </a:lnSpc>
              <a:buNone/>
            </a:pPr>
            <a:r>
              <a:rPr lang="en-US" dirty="0">
                <a:ea typeface="Tahoma" panose="020B0604030504040204" pitchFamily="34" charset="0"/>
              </a:rPr>
              <a:t>Controlled substances include illicitly used drugs or prescription medications, whether used as prescribed or not.</a:t>
            </a:r>
          </a:p>
          <a:p>
            <a:pPr marL="0" indent="0">
              <a:lnSpc>
                <a:spcPct val="120000"/>
              </a:lnSpc>
              <a:buNone/>
            </a:pPr>
            <a:r>
              <a:rPr lang="en-US" b="1" dirty="0">
                <a:ea typeface="Tahoma" panose="020B0604030504040204" pitchFamily="34" charset="0"/>
              </a:rPr>
              <a:t>Safe Delivery</a:t>
            </a:r>
          </a:p>
          <a:p>
            <a:pPr marL="0" indent="0">
              <a:lnSpc>
                <a:spcPct val="120000"/>
              </a:lnSpc>
              <a:buNone/>
            </a:pPr>
            <a:r>
              <a:rPr lang="en-US" b="0" i="0" dirty="0">
                <a:effectLst/>
                <a:ea typeface="Tahoma" panose="020B0604030504040204" pitchFamily="34" charset="0"/>
              </a:rPr>
              <a:t>Allows a parent or parents to safely and legally surrender their newborn, no more than three days old. A newborn may be given to a uniformed employee who is inside and on duty at any hospital, fire department, police station, or to an emergency medical technician or paramedic by calling 9-1-1. The newborn will be placed for adoption. This program is safe, legal and confidential.</a:t>
            </a:r>
            <a:endParaRPr lang="en-US" dirty="0">
              <a:ea typeface="Tahoma" panose="020B0604030504040204" pitchFamily="34" charset="0"/>
            </a:endParaRPr>
          </a:p>
          <a:p>
            <a:pPr marL="0" indent="0">
              <a:lnSpc>
                <a:spcPct val="120000"/>
              </a:lnSpc>
              <a:buNone/>
            </a:pPr>
            <a:r>
              <a:rPr lang="en-US" b="1" dirty="0">
                <a:ea typeface="Tahoma" panose="020B0604030504040204" pitchFamily="34" charset="0"/>
              </a:rPr>
              <a:t>Medication Assisted Treatment (MAT)</a:t>
            </a:r>
          </a:p>
          <a:p>
            <a:pPr marL="0" indent="0">
              <a:lnSpc>
                <a:spcPct val="120000"/>
              </a:lnSpc>
              <a:buNone/>
            </a:pPr>
            <a:r>
              <a:rPr lang="en-US" dirty="0">
                <a:ea typeface="Tahoma" panose="020B0604030504040204" pitchFamily="34" charset="0"/>
              </a:rPr>
              <a:t>The use of medication(s), in combination with counseling and behavioral therapies, to provide a holistic approach to substance use disorders (examples include Suboxone and Methadone treatment).</a:t>
            </a:r>
          </a:p>
          <a:p>
            <a:endParaRPr lang="en-US" dirty="0"/>
          </a:p>
        </p:txBody>
      </p:sp>
    </p:spTree>
    <p:extLst>
      <p:ext uri="{BB962C8B-B14F-4D97-AF65-F5344CB8AC3E}">
        <p14:creationId xmlns:p14="http://schemas.microsoft.com/office/powerpoint/2010/main" val="3826265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D6C6D-F585-4EDA-8748-BB0D921BE5E8}"/>
              </a:ext>
            </a:extLst>
          </p:cNvPr>
          <p:cNvSpPr>
            <a:spLocks noGrp="1"/>
          </p:cNvSpPr>
          <p:nvPr>
            <p:ph type="title"/>
          </p:nvPr>
        </p:nvSpPr>
        <p:spPr/>
        <p:txBody>
          <a:bodyPr>
            <a:normAutofit/>
          </a:bodyPr>
          <a:lstStyle/>
          <a:p>
            <a:r>
              <a:rPr lang="en-US" sz="3200" dirty="0">
                <a:ea typeface="Tahoma" panose="020B0604030504040204" pitchFamily="34" charset="0"/>
              </a:rPr>
              <a:t>Substance Use Involving Infants</a:t>
            </a:r>
          </a:p>
        </p:txBody>
      </p:sp>
      <p:sp>
        <p:nvSpPr>
          <p:cNvPr id="3" name="Content Placeholder 2">
            <a:extLst>
              <a:ext uri="{FF2B5EF4-FFF2-40B4-BE49-F238E27FC236}">
                <a16:creationId xmlns:a16="http://schemas.microsoft.com/office/drawing/2014/main" id="{F0726E39-AC72-4ADF-3A89-72D4203B2E66}"/>
              </a:ext>
            </a:extLst>
          </p:cNvPr>
          <p:cNvSpPr>
            <a:spLocks noGrp="1"/>
          </p:cNvSpPr>
          <p:nvPr>
            <p:ph idx="1"/>
          </p:nvPr>
        </p:nvSpPr>
        <p:spPr/>
        <p:txBody>
          <a:bodyPr>
            <a:normAutofit fontScale="92500"/>
          </a:bodyPr>
          <a:lstStyle/>
          <a:p>
            <a:pPr>
              <a:lnSpc>
                <a:spcPct val="100000"/>
              </a:lnSpc>
            </a:pPr>
            <a:r>
              <a:rPr lang="en-US" sz="2200" dirty="0">
                <a:effectLst/>
                <a:ea typeface="Tahoma" panose="020B0604030504040204" pitchFamily="34" charset="0"/>
              </a:rPr>
              <a:t>Mandated reporters who know, or from the infant's symptoms have reasonable cause to suspect that an infant has any amount of alcohol, a controlled substance, or a metabolite of a controlled substance in the infant's body, must make a referral of suspected child abuse to Centralized Intake.</a:t>
            </a:r>
          </a:p>
          <a:p>
            <a:pPr>
              <a:lnSpc>
                <a:spcPct val="100000"/>
              </a:lnSpc>
            </a:pPr>
            <a:r>
              <a:rPr lang="en-US" sz="2200" dirty="0">
                <a:effectLst/>
                <a:ea typeface="Tahoma" panose="020B0604030504040204" pitchFamily="34" charset="0"/>
              </a:rPr>
              <a:t>A CPS referral is not required if the mandated reporter knows that the alcohol, controlled substance, or metabolite, or the child's symptoms are the result of medical treatment administered to the infant or the infant's mother (MCL 722.623a). </a:t>
            </a:r>
          </a:p>
          <a:p>
            <a:pPr lvl="1"/>
            <a:r>
              <a:rPr lang="en-US" sz="2200" dirty="0">
                <a:ea typeface="Tahoma" panose="020B0604030504040204" pitchFamily="34" charset="0"/>
              </a:rPr>
              <a:t>In these cases, the </a:t>
            </a:r>
            <a:r>
              <a:rPr lang="en-US" sz="2200" b="0" i="0" u="none" strike="noStrike" baseline="0" dirty="0">
                <a:ea typeface="Tahoma" panose="020B0604030504040204" pitchFamily="34" charset="0"/>
              </a:rPr>
              <a:t>Child Abuse Prevention and Treatment Act (CAPTA) requires </a:t>
            </a:r>
            <a:r>
              <a:rPr lang="en-US" sz="2200" dirty="0">
                <a:ea typeface="Tahoma" panose="020B0604030504040204" pitchFamily="34" charset="0"/>
              </a:rPr>
              <a:t>a notification to Centralized Intake. </a:t>
            </a:r>
            <a:r>
              <a:rPr lang="en-US" sz="2200" b="1" dirty="0">
                <a:ea typeface="Tahoma" panose="020B0604030504040204" pitchFamily="34" charset="0"/>
              </a:rPr>
              <a:t>Notifications must be made to the Centralized Intake hotline, not through the Michigan Online Reporting System (MORS).</a:t>
            </a:r>
            <a:endParaRPr lang="en-US" sz="2200" dirty="0">
              <a:ea typeface="Tahoma" panose="020B0604030504040204" pitchFamily="34" charset="0"/>
            </a:endParaRPr>
          </a:p>
          <a:p>
            <a:pPr>
              <a:lnSpc>
                <a:spcPct val="100000"/>
              </a:lnSpc>
            </a:pPr>
            <a:r>
              <a:rPr lang="en-US" sz="2200" dirty="0">
                <a:ea typeface="Tahoma" panose="020B0604030504040204" pitchFamily="34" charset="0"/>
              </a:rPr>
              <a:t>Safe Delivery of newborn: If there are concerns the infant was born exposed to substances not attributed to medical treatment, a referral must still be reported to Centralized Intake.</a:t>
            </a:r>
          </a:p>
          <a:p>
            <a:endParaRPr lang="en-US" sz="2000" dirty="0">
              <a:effectLst/>
              <a:latin typeface="Tahoma" panose="020B0604030504040204" pitchFamily="34" charset="0"/>
              <a:ea typeface="Tahoma" panose="020B0604030504040204" pitchFamily="34" charset="0"/>
              <a:cs typeface="Tahoma" panose="020B0604030504040204" pitchFamily="34" charset="0"/>
            </a:endParaRPr>
          </a:p>
          <a:p>
            <a:endParaRPr lang="en-US" dirty="0"/>
          </a:p>
        </p:txBody>
      </p:sp>
    </p:spTree>
    <p:extLst>
      <p:ext uri="{BB962C8B-B14F-4D97-AF65-F5344CB8AC3E}">
        <p14:creationId xmlns:p14="http://schemas.microsoft.com/office/powerpoint/2010/main" val="3225566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779BA-DECD-4612-89B0-66C7C7DF8D54}"/>
              </a:ext>
            </a:extLst>
          </p:cNvPr>
          <p:cNvSpPr>
            <a:spLocks noGrp="1"/>
          </p:cNvSpPr>
          <p:nvPr>
            <p:ph type="title"/>
          </p:nvPr>
        </p:nvSpPr>
        <p:spPr/>
        <p:txBody>
          <a:bodyPr>
            <a:normAutofit/>
          </a:bodyPr>
          <a:lstStyle/>
          <a:p>
            <a:r>
              <a:rPr lang="en-US" sz="3200" dirty="0">
                <a:ea typeface="Tahoma" panose="020B0604030504040204" pitchFamily="34" charset="0"/>
              </a:rPr>
              <a:t>DEFINITION OF CHILD NEGLECT</a:t>
            </a:r>
          </a:p>
        </p:txBody>
      </p:sp>
      <p:sp>
        <p:nvSpPr>
          <p:cNvPr id="3" name="Content Placeholder 2">
            <a:extLst>
              <a:ext uri="{FF2B5EF4-FFF2-40B4-BE49-F238E27FC236}">
                <a16:creationId xmlns:a16="http://schemas.microsoft.com/office/drawing/2014/main" id="{99F0B30E-B054-83E8-3246-7C04F5CDFD7F}"/>
              </a:ext>
            </a:extLst>
          </p:cNvPr>
          <p:cNvSpPr>
            <a:spLocks noGrp="1"/>
          </p:cNvSpPr>
          <p:nvPr>
            <p:ph idx="1"/>
          </p:nvPr>
        </p:nvSpPr>
        <p:spPr/>
        <p:txBody>
          <a:bodyPr>
            <a:normAutofit fontScale="92500" lnSpcReduction="10000"/>
          </a:bodyPr>
          <a:lstStyle/>
          <a:p>
            <a:pPr marL="0" indent="0">
              <a:lnSpc>
                <a:spcPct val="100000"/>
              </a:lnSpc>
              <a:buNone/>
            </a:pPr>
            <a:r>
              <a:rPr kumimoji="0" lang="en-US" sz="2400" u="none" strike="noStrike" kern="1200" cap="none" spc="0" normalizeH="0" baseline="0" noProof="0" dirty="0">
                <a:ln>
                  <a:noFill/>
                </a:ln>
                <a:effectLst/>
                <a:uLnTx/>
                <a:uFillTx/>
                <a:ea typeface="Tahoma" panose="020B0604030504040204" pitchFamily="34" charset="0"/>
              </a:rPr>
              <a:t>Harm or threatened harm to a child’s health or welfare that occurs through either of the following</a:t>
            </a:r>
            <a:r>
              <a:rPr lang="en-US" sz="2400" dirty="0">
                <a:ea typeface="Tahoma" panose="020B0604030504040204" pitchFamily="34" charset="0"/>
              </a:rPr>
              <a:t>:</a:t>
            </a:r>
          </a:p>
          <a:p>
            <a:pPr>
              <a:lnSpc>
                <a:spcPct val="100000"/>
              </a:lnSpc>
            </a:pPr>
            <a:r>
              <a:rPr kumimoji="0" lang="en-US" sz="2400" u="none" strike="noStrike" kern="1200" cap="none" spc="0" normalizeH="0" baseline="0" noProof="0" dirty="0">
                <a:ln>
                  <a:noFill/>
                </a:ln>
                <a:effectLst/>
                <a:uLnTx/>
                <a:uFillTx/>
                <a:ea typeface="Tahoma" panose="020B0604030504040204" pitchFamily="34" charset="0"/>
              </a:rPr>
              <a:t>Negligent treatment, including the failure to provide adequate food, clothing, shelter, or medical care, </a:t>
            </a:r>
            <a:r>
              <a:rPr kumimoji="0" lang="en-US" sz="2400" b="1" u="none" strike="noStrike" kern="1200" cap="none" spc="0" normalizeH="0" baseline="0" noProof="0" dirty="0">
                <a:ln>
                  <a:noFill/>
                </a:ln>
                <a:effectLst/>
                <a:uLnTx/>
                <a:uFillTx/>
                <a:ea typeface="Tahoma" panose="020B0604030504040204" pitchFamily="34" charset="0"/>
              </a:rPr>
              <a:t>though financially able to do so, or by failure to seek financial or other reasonable means to provide for the child.</a:t>
            </a:r>
          </a:p>
          <a:p>
            <a:pPr>
              <a:lnSpc>
                <a:spcPct val="100000"/>
              </a:lnSpc>
            </a:pPr>
            <a:r>
              <a:rPr kumimoji="0" lang="en-US" sz="2400" u="none" strike="noStrike" kern="1200" cap="none" spc="0" normalizeH="0" baseline="0" noProof="0" dirty="0">
                <a:ln>
                  <a:noFill/>
                </a:ln>
                <a:effectLst/>
                <a:uLnTx/>
                <a:uFillTx/>
                <a:ea typeface="Tahoma" panose="020B0604030504040204" pitchFamily="34" charset="0"/>
              </a:rPr>
              <a:t>Placing the child at an unreasonable risk to the child’s health or welfare by failure of the parent, legal guardian, or other person responsible for the child’s health or welfare to intervene to eliminate that risk when the person is able to do so and has, or should have, knowledge of the risk. </a:t>
            </a:r>
          </a:p>
          <a:p>
            <a:pPr marL="0" marR="0" lvl="0" indent="0" algn="l" defTabSz="914400" rtl="0" eaLnBrk="1" fontAlgn="auto" latinLnBrk="0" hangingPunct="1">
              <a:lnSpc>
                <a:spcPct val="100000"/>
              </a:lnSpc>
              <a:spcBef>
                <a:spcPts val="1000"/>
              </a:spcBef>
              <a:spcAft>
                <a:spcPts val="0"/>
              </a:spcAft>
              <a:buClrTx/>
              <a:buSzTx/>
              <a:buNone/>
              <a:tabLst/>
              <a:defRPr/>
            </a:pPr>
            <a:endParaRPr kumimoji="0" lang="en-US" sz="2400" u="none" strike="noStrike" kern="1200" cap="none" spc="0" normalizeH="0" baseline="0" noProof="0" dirty="0">
              <a:ln>
                <a:noFill/>
              </a:ln>
              <a:effectLst/>
              <a:uLnTx/>
              <a:uFillTx/>
              <a:ea typeface="Tahoma" panose="020B0604030504040204"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400" u="none" strike="noStrike" kern="1200" cap="none" spc="0" normalizeH="0" baseline="0" noProof="0" dirty="0">
                <a:ln>
                  <a:noFill/>
                </a:ln>
                <a:effectLst/>
                <a:uLnTx/>
                <a:uFillTx/>
                <a:ea typeface="Tahoma" panose="020B0604030504040204" pitchFamily="34" charset="0"/>
              </a:rPr>
              <a:t>Does </a:t>
            </a:r>
            <a:r>
              <a:rPr kumimoji="0" lang="en-US" sz="2400" b="1" u="none" strike="noStrike" kern="1200" cap="none" spc="0" normalizeH="0" baseline="0" noProof="0" dirty="0">
                <a:ln>
                  <a:noFill/>
                </a:ln>
                <a:effectLst/>
                <a:uLnTx/>
                <a:uFillTx/>
                <a:ea typeface="Tahoma" panose="020B0604030504040204" pitchFamily="34" charset="0"/>
              </a:rPr>
              <a:t>not</a:t>
            </a:r>
            <a:r>
              <a:rPr kumimoji="0" lang="en-US" sz="2400" u="none" strike="noStrike" kern="1200" cap="none" spc="0" normalizeH="0" baseline="0" noProof="0" dirty="0">
                <a:ln>
                  <a:noFill/>
                </a:ln>
                <a:effectLst/>
                <a:uLnTx/>
                <a:uFillTx/>
                <a:ea typeface="Tahoma" panose="020B0604030504040204" pitchFamily="34" charset="0"/>
              </a:rPr>
              <a:t> include the inability of a parent to feed, clothe or house a child because they lack resources or support or are experiencing poverty. </a:t>
            </a:r>
          </a:p>
          <a:p>
            <a:endParaRPr lang="en-US" sz="2800" dirty="0">
              <a:latin typeface="Tahoma" panose="020B0604030504040204" pitchFamily="34" charset="0"/>
              <a:ea typeface="Tahoma" panose="020B0604030504040204" pitchFamily="34" charset="0"/>
              <a:cs typeface="Tahoma" panose="020B0604030504040204" pitchFamily="34" charset="0"/>
            </a:endParaRPr>
          </a:p>
          <a:p>
            <a:endParaRPr lang="en-US" dirty="0"/>
          </a:p>
        </p:txBody>
      </p:sp>
    </p:spTree>
    <p:extLst>
      <p:ext uri="{BB962C8B-B14F-4D97-AF65-F5344CB8AC3E}">
        <p14:creationId xmlns:p14="http://schemas.microsoft.com/office/powerpoint/2010/main" val="17844569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34C68-79EB-31C2-FCFF-CB2FF271BC1B}"/>
              </a:ext>
            </a:extLst>
          </p:cNvPr>
          <p:cNvSpPr>
            <a:spLocks noGrp="1"/>
          </p:cNvSpPr>
          <p:nvPr>
            <p:ph type="title"/>
          </p:nvPr>
        </p:nvSpPr>
        <p:spPr/>
        <p:txBody>
          <a:bodyPr>
            <a:normAutofit/>
          </a:bodyPr>
          <a:lstStyle/>
          <a:p>
            <a:r>
              <a:rPr lang="en-US" sz="3200" dirty="0">
                <a:ea typeface="Tahoma" panose="020B0604030504040204" pitchFamily="34" charset="0"/>
              </a:rPr>
              <a:t>RECOGNIZING SIGNS OF NEGLECT</a:t>
            </a:r>
            <a:endParaRPr lang="en-US" sz="3200" dirty="0"/>
          </a:p>
        </p:txBody>
      </p:sp>
      <p:sp>
        <p:nvSpPr>
          <p:cNvPr id="3" name="Content Placeholder 2">
            <a:extLst>
              <a:ext uri="{FF2B5EF4-FFF2-40B4-BE49-F238E27FC236}">
                <a16:creationId xmlns:a16="http://schemas.microsoft.com/office/drawing/2014/main" id="{7721FD61-91D5-3034-E9B3-4C09D44513BA}"/>
              </a:ext>
            </a:extLst>
          </p:cNvPr>
          <p:cNvSpPr>
            <a:spLocks noGrp="1"/>
          </p:cNvSpPr>
          <p:nvPr>
            <p:ph idx="1"/>
          </p:nvPr>
        </p:nvSpPr>
        <p:spPr>
          <a:xfrm>
            <a:off x="838200" y="1155773"/>
            <a:ext cx="10515600" cy="4351338"/>
          </a:xfrm>
        </p:spPr>
        <p:txBody>
          <a:bodyPr>
            <a:normAutofit/>
          </a:bodyPr>
          <a:lstStyle/>
          <a:p>
            <a:pPr marR="0" lvl="0" algn="l" defTabSz="914400" rtl="0" eaLnBrk="1" fontAlgn="auto" latinLnBrk="0" hangingPunct="1">
              <a:lnSpc>
                <a:spcPct val="90000"/>
              </a:lnSpc>
              <a:spcBef>
                <a:spcPts val="1000"/>
              </a:spcBef>
              <a:spcAft>
                <a:spcPts val="0"/>
              </a:spcAft>
              <a:buClrTx/>
              <a:buSzTx/>
              <a:tabLst/>
              <a:defRPr/>
            </a:pPr>
            <a:endParaRPr kumimoji="0" lang="en-US" sz="240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240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a:p>
            <a:pPr>
              <a:lnSpc>
                <a:spcPct val="100000"/>
              </a:lnSpc>
              <a:defRPr/>
            </a:pPr>
            <a:r>
              <a:rPr kumimoji="0" lang="en-US" sz="2400" i="0" u="none" strike="noStrike" kern="1200" cap="none" spc="0" normalizeH="0" baseline="0" noProof="0" dirty="0">
                <a:ln>
                  <a:noFill/>
                </a:ln>
                <a:effectLst/>
                <a:uLnTx/>
                <a:uFillTx/>
                <a:ea typeface="Tahoma" panose="020B0604030504040204" pitchFamily="34" charset="0"/>
              </a:rPr>
              <a:t>The child suffers from chronic dental and/or medical issues that are not being addressed.</a:t>
            </a:r>
          </a:p>
          <a:p>
            <a:pPr>
              <a:lnSpc>
                <a:spcPct val="100000"/>
              </a:lnSpc>
              <a:defRPr/>
            </a:pPr>
            <a:r>
              <a:rPr kumimoji="0" lang="en-US" sz="2400" i="0" u="none" strike="noStrike" kern="1200" cap="none" spc="0" normalizeH="0" baseline="0" noProof="0" dirty="0">
                <a:ln>
                  <a:noFill/>
                </a:ln>
                <a:effectLst/>
                <a:uLnTx/>
                <a:uFillTx/>
                <a:ea typeface="Tahoma" panose="020B0604030504040204" pitchFamily="34" charset="0"/>
              </a:rPr>
              <a:t>The child has chronic poor hygiene or is inadequately clothed for the climate on multiple occasions.</a:t>
            </a:r>
            <a:endParaRPr lang="en-US" sz="2400" dirty="0">
              <a:ea typeface="Tahoma" panose="020B0604030504040204" pitchFamily="34" charset="0"/>
            </a:endParaRPr>
          </a:p>
          <a:p>
            <a:pPr>
              <a:lnSpc>
                <a:spcPct val="100000"/>
              </a:lnSpc>
              <a:spcBef>
                <a:spcPts val="1000"/>
              </a:spcBef>
              <a:defRPr/>
            </a:pPr>
            <a:r>
              <a:rPr lang="en-US" sz="2400" dirty="0">
                <a:ea typeface="Tahoma" panose="020B0604030504040204" pitchFamily="34" charset="0"/>
              </a:rPr>
              <a:t>The child is left home alone and does not demonstrate the ability to care for themselves. </a:t>
            </a:r>
          </a:p>
          <a:p>
            <a:pPr>
              <a:lnSpc>
                <a:spcPct val="100000"/>
              </a:lnSpc>
              <a:spcBef>
                <a:spcPts val="1000"/>
              </a:spcBef>
              <a:defRPr/>
            </a:pPr>
            <a:r>
              <a:rPr kumimoji="0" lang="en-US" sz="2400" i="0" u="none" strike="noStrike" kern="1200" cap="none" spc="0" normalizeH="0" baseline="0" noProof="0" dirty="0">
                <a:ln>
                  <a:noFill/>
                </a:ln>
                <a:effectLst/>
                <a:uLnTx/>
                <a:uFillTx/>
                <a:ea typeface="Tahoma" panose="020B0604030504040204" pitchFamily="34" charset="0"/>
              </a:rPr>
              <a:t>The child steals or begs for food or money repeatedly. </a:t>
            </a:r>
          </a:p>
          <a:p>
            <a:pPr>
              <a:defRPr/>
            </a:pPr>
            <a:endParaRPr lang="en-US" sz="2400" dirty="0">
              <a:latin typeface="Tahoma" panose="020B0604030504040204" pitchFamily="34" charset="0"/>
              <a:ea typeface="Tahoma" panose="020B0604030504040204" pitchFamily="34" charset="0"/>
              <a:cs typeface="Tahoma" panose="020B0604030504040204" pitchFamily="34" charset="0"/>
            </a:endParaRPr>
          </a:p>
          <a:p>
            <a:pPr>
              <a:lnSpc>
                <a:spcPct val="90000"/>
              </a:lnSpc>
              <a:spcBef>
                <a:spcPts val="1000"/>
              </a:spcBef>
              <a:defRPr/>
            </a:pPr>
            <a:endParaRPr kumimoji="0" lang="en-US" sz="240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en-US" dirty="0"/>
          </a:p>
        </p:txBody>
      </p:sp>
    </p:spTree>
    <p:extLst>
      <p:ext uri="{BB962C8B-B14F-4D97-AF65-F5344CB8AC3E}">
        <p14:creationId xmlns:p14="http://schemas.microsoft.com/office/powerpoint/2010/main" val="10993345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51169-7B82-A36A-FC1F-9BE8C87E4162}"/>
              </a:ext>
            </a:extLst>
          </p:cNvPr>
          <p:cNvSpPr>
            <a:spLocks noGrp="1"/>
          </p:cNvSpPr>
          <p:nvPr>
            <p:ph type="title"/>
          </p:nvPr>
        </p:nvSpPr>
        <p:spPr/>
        <p:txBody>
          <a:bodyPr>
            <a:normAutofit/>
          </a:bodyPr>
          <a:lstStyle/>
          <a:p>
            <a:r>
              <a:rPr lang="en-US" sz="3200" dirty="0">
                <a:ea typeface="Tahoma" panose="020B0604030504040204" pitchFamily="34" charset="0"/>
              </a:rPr>
              <a:t>SITUATIONS THAT DO NOT CONSTITUTE NEGLECT</a:t>
            </a:r>
          </a:p>
        </p:txBody>
      </p:sp>
      <p:sp>
        <p:nvSpPr>
          <p:cNvPr id="3" name="Content Placeholder 2">
            <a:extLst>
              <a:ext uri="{FF2B5EF4-FFF2-40B4-BE49-F238E27FC236}">
                <a16:creationId xmlns:a16="http://schemas.microsoft.com/office/drawing/2014/main" id="{921CEC04-D16B-3DCE-C34B-40C956434E1B}"/>
              </a:ext>
            </a:extLst>
          </p:cNvPr>
          <p:cNvSpPr>
            <a:spLocks noGrp="1"/>
          </p:cNvSpPr>
          <p:nvPr>
            <p:ph idx="1"/>
          </p:nvPr>
        </p:nvSpPr>
        <p:spPr>
          <a:xfrm>
            <a:off x="572729" y="1325565"/>
            <a:ext cx="10515600" cy="5449308"/>
          </a:xfrm>
        </p:spPr>
        <p:txBody>
          <a:bodyPr>
            <a:normAutofit fontScale="32500" lnSpcReduction="2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6200" i="0" u="none" strike="noStrike" kern="1200" cap="none" spc="0" normalizeH="0" baseline="0" noProof="0" dirty="0">
              <a:ln>
                <a:noFill/>
              </a:ln>
              <a:solidFill>
                <a:srgbClr val="0B28A3"/>
              </a:solidFill>
              <a:effectLst/>
              <a:uLnTx/>
              <a:uFillTx/>
              <a:latin typeface="Tahoma" panose="020B0604030504040204" pitchFamily="34" charset="0"/>
              <a:ea typeface="Tahoma" panose="020B0604030504040204" pitchFamily="34" charset="0"/>
              <a:cs typeface="Tahoma" panose="020B0604030504040204" pitchFamily="34" charset="0"/>
            </a:endParaRPr>
          </a:p>
          <a:p>
            <a:pPr>
              <a:lnSpc>
                <a:spcPct val="120000"/>
              </a:lnSpc>
              <a:spcBef>
                <a:spcPts val="500"/>
              </a:spcBef>
              <a:defRPr/>
            </a:pPr>
            <a:r>
              <a:rPr kumimoji="0" lang="en-US" sz="7400" i="0" u="none" strike="noStrike" kern="1200" cap="none" spc="0" normalizeH="0" baseline="0" noProof="0" dirty="0">
                <a:ln>
                  <a:noFill/>
                </a:ln>
                <a:effectLst/>
                <a:uLnTx/>
                <a:uFillTx/>
                <a:ea typeface="Tahoma" panose="020B0604030504040204" pitchFamily="34" charset="0"/>
              </a:rPr>
              <a:t>Children who are unattended in a situation where their age, developmental level, and circumstances do not indicate a likelihood of harm. </a:t>
            </a:r>
            <a:endParaRPr kumimoji="0" lang="en-US" sz="7400" i="0" u="none" strike="noStrike" kern="1200" cap="none" spc="0" normalizeH="0" baseline="0" noProof="0" dirty="0">
              <a:ln>
                <a:noFill/>
              </a:ln>
              <a:solidFill>
                <a:srgbClr val="0B28A3"/>
              </a:solidFill>
              <a:effectLst/>
              <a:uLnTx/>
              <a:uFillTx/>
              <a:ea typeface="Tahoma" panose="020B0604030504040204" pitchFamily="34" charset="0"/>
            </a:endParaRPr>
          </a:p>
          <a:p>
            <a:pPr>
              <a:lnSpc>
                <a:spcPct val="120000"/>
              </a:lnSpc>
              <a:spcBef>
                <a:spcPts val="500"/>
              </a:spcBef>
              <a:defRPr/>
            </a:pPr>
            <a:r>
              <a:rPr kumimoji="0" lang="en-US" sz="7400" i="0" u="none" strike="noStrike" kern="1200" cap="none" spc="0" normalizeH="0" baseline="0" noProof="0" dirty="0">
                <a:ln>
                  <a:noFill/>
                </a:ln>
                <a:effectLst/>
                <a:uLnTx/>
                <a:uFillTx/>
                <a:ea typeface="Tahoma" panose="020B0604030504040204" pitchFamily="34" charset="0"/>
              </a:rPr>
              <a:t>A parent or caretaker’s use of </a:t>
            </a:r>
            <a:r>
              <a:rPr lang="en-US" sz="7400" dirty="0">
                <a:ea typeface="Tahoma" panose="020B0604030504040204" pitchFamily="34" charset="0"/>
              </a:rPr>
              <a:t>drugs and/or alcohol</a:t>
            </a:r>
            <a:r>
              <a:rPr kumimoji="0" lang="en-US" sz="7400" i="0" u="none" strike="noStrike" kern="1200" cap="none" spc="0" normalizeH="0" baseline="0" noProof="0" dirty="0">
                <a:ln>
                  <a:noFill/>
                </a:ln>
                <a:effectLst/>
                <a:uLnTx/>
                <a:uFillTx/>
                <a:ea typeface="Tahoma" panose="020B0604030504040204" pitchFamily="34" charset="0"/>
              </a:rPr>
              <a:t> that does not affect their ability to care for their child. </a:t>
            </a:r>
            <a:endParaRPr kumimoji="0" lang="en-US" sz="7400" i="0" u="none" strike="noStrike" kern="1200" cap="none" spc="0" normalizeH="0" baseline="0" noProof="0" dirty="0">
              <a:ln>
                <a:noFill/>
              </a:ln>
              <a:solidFill>
                <a:srgbClr val="333399"/>
              </a:solidFill>
              <a:effectLst/>
              <a:uLnTx/>
              <a:uFillTx/>
              <a:ea typeface="Tahoma" panose="020B0604030504040204" pitchFamily="34" charset="0"/>
            </a:endParaRPr>
          </a:p>
          <a:p>
            <a:pPr>
              <a:lnSpc>
                <a:spcPct val="120000"/>
              </a:lnSpc>
              <a:spcBef>
                <a:spcPts val="500"/>
              </a:spcBef>
              <a:defRPr/>
            </a:pPr>
            <a:r>
              <a:rPr lang="en-US" sz="7400" dirty="0">
                <a:ea typeface="Tahoma" panose="020B0604030504040204" pitchFamily="34" charset="0"/>
              </a:rPr>
              <a:t>Chronic absenteeism from school without another factor that constitutes neglect.</a:t>
            </a:r>
            <a:endParaRPr kumimoji="0" lang="en-US" sz="7400" i="0" u="none" strike="noStrike" kern="1200" cap="none" spc="0" normalizeH="0" baseline="0" noProof="0" dirty="0">
              <a:ln>
                <a:noFill/>
              </a:ln>
              <a:solidFill>
                <a:srgbClr val="333399"/>
              </a:solidFill>
              <a:effectLst/>
              <a:uLnTx/>
              <a:uFillTx/>
              <a:ea typeface="Tahoma" panose="020B0604030504040204" pitchFamily="34" charset="0"/>
            </a:endParaRPr>
          </a:p>
          <a:p>
            <a:pPr>
              <a:lnSpc>
                <a:spcPct val="120000"/>
              </a:lnSpc>
              <a:spcBef>
                <a:spcPts val="500"/>
              </a:spcBef>
              <a:defRPr/>
            </a:pPr>
            <a:r>
              <a:rPr kumimoji="0" lang="en-US" sz="7400" i="0" u="none" strike="noStrike" kern="1200" cap="none" spc="0" normalizeH="0" baseline="0" noProof="0" dirty="0">
                <a:ln>
                  <a:noFill/>
                </a:ln>
                <a:effectLst/>
                <a:uLnTx/>
                <a:uFillTx/>
                <a:ea typeface="Tahoma" panose="020B0604030504040204" pitchFamily="34" charset="0"/>
              </a:rPr>
              <a:t>A parent or caretaker’s mental illness that does not affect their ability to care for their child. </a:t>
            </a:r>
            <a:endParaRPr kumimoji="0" lang="en-US" sz="7400" i="0" u="none" strike="noStrike" kern="1200" cap="none" spc="0" normalizeH="0" baseline="0" noProof="0" dirty="0">
              <a:ln>
                <a:noFill/>
              </a:ln>
              <a:solidFill>
                <a:srgbClr val="333399"/>
              </a:solidFill>
              <a:effectLst/>
              <a:uLnTx/>
              <a:uFillTx/>
              <a:ea typeface="Tahoma" panose="020B0604030504040204" pitchFamily="34" charset="0"/>
            </a:endParaRPr>
          </a:p>
          <a:p>
            <a:pPr>
              <a:lnSpc>
                <a:spcPct val="120000"/>
              </a:lnSpc>
              <a:spcBef>
                <a:spcPts val="500"/>
              </a:spcBef>
              <a:defRPr/>
            </a:pPr>
            <a:r>
              <a:rPr kumimoji="0" lang="en-US" sz="7400" i="0" u="none" strike="noStrike" kern="1200" cap="none" spc="0" normalizeH="0" baseline="0" noProof="0" dirty="0">
                <a:ln>
                  <a:noFill/>
                </a:ln>
                <a:effectLst/>
                <a:uLnTx/>
                <a:uFillTx/>
                <a:ea typeface="Tahoma" panose="020B0604030504040204" pitchFamily="34" charset="0"/>
              </a:rPr>
              <a:t>A parent who does not comply with their court-ordered treatment plan. </a:t>
            </a:r>
            <a:endParaRPr kumimoji="0" lang="en-US" sz="7400" i="0" u="none" strike="noStrike" kern="1200" cap="none" spc="0" normalizeH="0" baseline="0" noProof="0" dirty="0">
              <a:ln>
                <a:noFill/>
              </a:ln>
              <a:solidFill>
                <a:srgbClr val="333399"/>
              </a:solidFill>
              <a:effectLst/>
              <a:uLnTx/>
              <a:uFillTx/>
              <a:ea typeface="Tahoma" panose="020B0604030504040204" pitchFamily="34" charset="0"/>
            </a:endParaRPr>
          </a:p>
          <a:p>
            <a:pPr>
              <a:lnSpc>
                <a:spcPct val="120000"/>
              </a:lnSpc>
              <a:spcBef>
                <a:spcPts val="500"/>
              </a:spcBef>
              <a:defRPr/>
            </a:pPr>
            <a:r>
              <a:rPr lang="en-US" sz="7400" dirty="0">
                <a:ea typeface="Tahoma" panose="020B0604030504040204" pitchFamily="34" charset="0"/>
              </a:rPr>
              <a:t>Custody issues.</a:t>
            </a:r>
            <a:endParaRPr lang="en-US" sz="7400" dirty="0">
              <a:solidFill>
                <a:srgbClr val="333399"/>
              </a:solidFill>
              <a:ea typeface="Tahoma" panose="020B0604030504040204" pitchFamily="34" charset="0"/>
            </a:endParaRPr>
          </a:p>
          <a:p>
            <a:pPr>
              <a:lnSpc>
                <a:spcPct val="120000"/>
              </a:lnSpc>
              <a:spcBef>
                <a:spcPts val="500"/>
              </a:spcBef>
              <a:defRPr/>
            </a:pPr>
            <a:r>
              <a:rPr kumimoji="0" lang="en-US" sz="7400" i="0" u="none" strike="noStrike" kern="1200" cap="none" spc="0" normalizeH="0" baseline="0" noProof="0" dirty="0">
                <a:ln>
                  <a:noFill/>
                </a:ln>
                <a:effectLst/>
                <a:uLnTx/>
                <a:uFillTx/>
                <a:ea typeface="Tahoma" panose="020B0604030504040204" pitchFamily="34" charset="0"/>
              </a:rPr>
              <a:t>Allegations attributed solely to poverty.</a:t>
            </a:r>
          </a:p>
          <a:p>
            <a:pPr marL="0" indent="0" algn="ctr">
              <a:buNone/>
            </a:pPr>
            <a:endParaRPr lang="en-US" dirty="0"/>
          </a:p>
        </p:txBody>
      </p:sp>
    </p:spTree>
    <p:extLst>
      <p:ext uri="{BB962C8B-B14F-4D97-AF65-F5344CB8AC3E}">
        <p14:creationId xmlns:p14="http://schemas.microsoft.com/office/powerpoint/2010/main" val="27676950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D8017-4C4E-EDEA-D9ED-1F61C490881D}"/>
              </a:ext>
            </a:extLst>
          </p:cNvPr>
          <p:cNvSpPr>
            <a:spLocks noGrp="1"/>
          </p:cNvSpPr>
          <p:nvPr>
            <p:ph type="title"/>
          </p:nvPr>
        </p:nvSpPr>
        <p:spPr/>
        <p:txBody>
          <a:bodyPr>
            <a:normAutofit/>
          </a:bodyPr>
          <a:lstStyle/>
          <a:p>
            <a:r>
              <a:rPr lang="en-US" sz="3200" dirty="0">
                <a:ea typeface="Tahoma" panose="020B0604030504040204" pitchFamily="34" charset="0"/>
              </a:rPr>
              <a:t>POVERTY V. NEGLECT</a:t>
            </a:r>
            <a:endParaRPr lang="en-US" sz="3200" dirty="0"/>
          </a:p>
        </p:txBody>
      </p:sp>
      <p:sp>
        <p:nvSpPr>
          <p:cNvPr id="3" name="Content Placeholder 2">
            <a:extLst>
              <a:ext uri="{FF2B5EF4-FFF2-40B4-BE49-F238E27FC236}">
                <a16:creationId xmlns:a16="http://schemas.microsoft.com/office/drawing/2014/main" id="{4760A525-5613-2CD8-D9B0-52EBBA218F4F}"/>
              </a:ext>
            </a:extLst>
          </p:cNvPr>
          <p:cNvSpPr>
            <a:spLocks noGrp="1"/>
          </p:cNvSpPr>
          <p:nvPr>
            <p:ph idx="1"/>
          </p:nvPr>
        </p:nvSpPr>
        <p:spPr>
          <a:xfrm>
            <a:off x="838200" y="1825625"/>
            <a:ext cx="10515600" cy="4949248"/>
          </a:xfrm>
        </p:spPr>
        <p:txBody>
          <a:bodyPr>
            <a:normAutofit/>
          </a:bodyPr>
          <a:lstStyle/>
          <a:p>
            <a:pPr>
              <a:lnSpc>
                <a:spcPct val="100000"/>
              </a:lnSpc>
            </a:pPr>
            <a:r>
              <a:rPr lang="en-US" sz="2400" dirty="0">
                <a:ea typeface="Tahoma" panose="020B0604030504040204" pitchFamily="34" charset="0"/>
              </a:rPr>
              <a:t>Many families live at or below poverty guidelines. Federal guidelines are excessively low; people do live above that threshold but still have difficultly providing for their family. </a:t>
            </a:r>
          </a:p>
          <a:p>
            <a:pPr>
              <a:lnSpc>
                <a:spcPct val="100000"/>
              </a:lnSpc>
            </a:pPr>
            <a:r>
              <a:rPr lang="en-US" sz="2400" dirty="0">
                <a:ea typeface="Tahoma" panose="020B0604030504040204" pitchFamily="34" charset="0"/>
              </a:rPr>
              <a:t>Poverty is the lack of basic necessities and the inability to obtain or provide these necessities.</a:t>
            </a:r>
          </a:p>
          <a:p>
            <a:pPr>
              <a:lnSpc>
                <a:spcPct val="100000"/>
              </a:lnSpc>
            </a:pPr>
            <a:r>
              <a:rPr lang="en-US" sz="2400" dirty="0">
                <a:ea typeface="Tahoma" panose="020B0604030504040204" pitchFamily="34" charset="0"/>
              </a:rPr>
              <a:t>Parents are not neglectful when they are doing what they can to meet their child’s needs with the resources available to them.</a:t>
            </a:r>
          </a:p>
          <a:p>
            <a:pPr lvl="1">
              <a:lnSpc>
                <a:spcPct val="100000"/>
              </a:lnSpc>
            </a:pPr>
            <a:r>
              <a:rPr lang="en-US" dirty="0">
                <a:ea typeface="Tahoma" panose="020B0604030504040204" pitchFamily="34" charset="0"/>
              </a:rPr>
              <a:t>Neglect is possessing or having access to adequate resources to meet their child’s needs and choosing not to use those resources.</a:t>
            </a:r>
          </a:p>
          <a:p>
            <a:pPr>
              <a:lnSpc>
                <a:spcPct val="100000"/>
              </a:lnSpc>
            </a:pPr>
            <a:r>
              <a:rPr lang="en-US" sz="2400" dirty="0">
                <a:ea typeface="Tahoma" panose="020B0604030504040204" pitchFamily="34" charset="0"/>
              </a:rPr>
              <a:t>An accurate assessment guides decisions on how best to partner with families to meet their child’s needs.</a:t>
            </a:r>
          </a:p>
          <a:p>
            <a:pPr marL="0" indent="0" algn="ctr">
              <a:buNone/>
            </a:pPr>
            <a:endParaRPr lang="en-US" dirty="0"/>
          </a:p>
        </p:txBody>
      </p:sp>
    </p:spTree>
    <p:extLst>
      <p:ext uri="{BB962C8B-B14F-4D97-AF65-F5344CB8AC3E}">
        <p14:creationId xmlns:p14="http://schemas.microsoft.com/office/powerpoint/2010/main" val="2405887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2A3A0-C722-3380-3987-6B2681CB1272}"/>
              </a:ext>
            </a:extLst>
          </p:cNvPr>
          <p:cNvSpPr>
            <a:spLocks noGrp="1"/>
          </p:cNvSpPr>
          <p:nvPr>
            <p:ph type="title"/>
          </p:nvPr>
        </p:nvSpPr>
        <p:spPr/>
        <p:txBody>
          <a:bodyPr>
            <a:normAutofit/>
          </a:bodyPr>
          <a:lstStyle/>
          <a:p>
            <a:r>
              <a:rPr lang="en-US" sz="3200" dirty="0">
                <a:ln/>
                <a:ea typeface="Tahoma" panose="020B0604030504040204" pitchFamily="34" charset="0"/>
              </a:rPr>
              <a:t>TRAINING OBJECTIVES</a:t>
            </a:r>
            <a:endParaRPr lang="en-US" sz="3200" dirty="0"/>
          </a:p>
        </p:txBody>
      </p:sp>
      <p:sp>
        <p:nvSpPr>
          <p:cNvPr id="3" name="Content Placeholder 2">
            <a:extLst>
              <a:ext uri="{FF2B5EF4-FFF2-40B4-BE49-F238E27FC236}">
                <a16:creationId xmlns:a16="http://schemas.microsoft.com/office/drawing/2014/main" id="{8E923591-29F2-E78B-ABBF-6D5BB58537A3}"/>
              </a:ext>
            </a:extLst>
          </p:cNvPr>
          <p:cNvSpPr>
            <a:spLocks noGrp="1"/>
          </p:cNvSpPr>
          <p:nvPr>
            <p:ph idx="1"/>
          </p:nvPr>
        </p:nvSpPr>
        <p:spPr/>
        <p:txBody>
          <a:bodyPr/>
          <a:lstStyle/>
          <a:p>
            <a:pPr marL="0" indent="0">
              <a:lnSpc>
                <a:spcPct val="100000"/>
              </a:lnSpc>
              <a:buNone/>
            </a:pPr>
            <a:r>
              <a:rPr lang="en-US" sz="2400" dirty="0">
                <a:ea typeface="Tahoma" panose="020B0604030504040204" pitchFamily="34" charset="0"/>
              </a:rPr>
              <a:t>After successful completion, you will:</a:t>
            </a:r>
          </a:p>
          <a:p>
            <a:pPr marL="0" indent="0">
              <a:lnSpc>
                <a:spcPct val="100000"/>
              </a:lnSpc>
              <a:buNone/>
            </a:pPr>
            <a:endParaRPr lang="en-US" sz="2400" dirty="0">
              <a:ea typeface="Tahoma" panose="020B0604030504040204" pitchFamily="34" charset="0"/>
            </a:endParaRPr>
          </a:p>
          <a:p>
            <a:pPr>
              <a:lnSpc>
                <a:spcPct val="100000"/>
              </a:lnSpc>
            </a:pPr>
            <a:r>
              <a:rPr kumimoji="0" lang="en-US" sz="2400" i="0" u="none" strike="noStrike" kern="1200" cap="none" spc="0" normalizeH="0" baseline="0" noProof="0" dirty="0">
                <a:ln>
                  <a:noFill/>
                </a:ln>
                <a:effectLst/>
                <a:uLnTx/>
                <a:uFillTx/>
                <a:ea typeface="Tahoma" panose="020B0604030504040204" pitchFamily="34" charset="0"/>
              </a:rPr>
              <a:t>Understand mandated reporting.</a:t>
            </a:r>
          </a:p>
          <a:p>
            <a:pPr>
              <a:lnSpc>
                <a:spcPct val="100000"/>
              </a:lnSpc>
            </a:pPr>
            <a:r>
              <a:rPr lang="en-US" sz="2400" dirty="0">
                <a:ea typeface="Tahoma" panose="020B0604030504040204" pitchFamily="34" charset="0"/>
              </a:rPr>
              <a:t>Understand implicit bias and disproportionality.</a:t>
            </a:r>
          </a:p>
          <a:p>
            <a:pPr>
              <a:lnSpc>
                <a:spcPct val="100000"/>
              </a:lnSpc>
            </a:pPr>
            <a:r>
              <a:rPr kumimoji="0" lang="en-US" sz="2400" i="0" u="none" strike="noStrike" kern="1200" cap="none" spc="0" normalizeH="0" baseline="0" noProof="0" dirty="0">
                <a:ln>
                  <a:noFill/>
                </a:ln>
                <a:effectLst/>
                <a:uLnTx/>
                <a:uFillTx/>
                <a:ea typeface="Tahoma" panose="020B0604030504040204" pitchFamily="34" charset="0"/>
              </a:rPr>
              <a:t>Know components of Child Protection Law (CPL).</a:t>
            </a:r>
          </a:p>
          <a:p>
            <a:pPr>
              <a:lnSpc>
                <a:spcPct val="100000"/>
              </a:lnSpc>
            </a:pPr>
            <a:r>
              <a:rPr lang="en-US" sz="2400" dirty="0">
                <a:ea typeface="Tahoma" panose="020B0604030504040204" pitchFamily="34" charset="0"/>
              </a:rPr>
              <a:t>Recognize signs of child abuse and neglect.</a:t>
            </a:r>
            <a:endParaRPr kumimoji="0" lang="en-US" sz="2400" i="0" u="none" strike="noStrike" kern="1200" cap="none" spc="0" normalizeH="0" baseline="0" noProof="0" dirty="0">
              <a:ln>
                <a:noFill/>
              </a:ln>
              <a:effectLst/>
              <a:uLnTx/>
              <a:uFillTx/>
              <a:ea typeface="Tahoma" panose="020B0604030504040204" pitchFamily="34" charset="0"/>
            </a:endParaRPr>
          </a:p>
          <a:p>
            <a:pPr>
              <a:lnSpc>
                <a:spcPct val="100000"/>
              </a:lnSpc>
            </a:pPr>
            <a:r>
              <a:rPr lang="en-US" sz="2400" dirty="0">
                <a:ea typeface="Tahoma" panose="020B0604030504040204" pitchFamily="34" charset="0"/>
              </a:rPr>
              <a:t>Know the MDHHS reporting process.</a:t>
            </a:r>
            <a:endParaRPr kumimoji="0" lang="en-US" sz="2400" i="0" u="none" strike="noStrike" kern="1200" cap="none" spc="0" normalizeH="0" baseline="0" noProof="0" dirty="0">
              <a:ln>
                <a:noFill/>
              </a:ln>
              <a:effectLst/>
              <a:uLnTx/>
              <a:uFillTx/>
              <a:ea typeface="Tahoma" panose="020B0604030504040204" pitchFamily="34" charset="0"/>
            </a:endParaRPr>
          </a:p>
          <a:p>
            <a:pPr marL="0" indent="0">
              <a:buNone/>
            </a:pPr>
            <a:endParaRPr kumimoji="0" lang="en-US" sz="2800" i="0" u="none" strike="noStrike" kern="1200" cap="none" spc="0" normalizeH="0" baseline="0" noProof="0" dirty="0">
              <a:ln>
                <a:noFill/>
              </a:ln>
              <a:solidFill>
                <a:srgbClr val="333399"/>
              </a:solidFill>
              <a:effectLst/>
              <a:uLnTx/>
              <a:uFillTx/>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266164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4E8A7-8EF9-73B5-E353-E42C74F3175D}"/>
              </a:ext>
            </a:extLst>
          </p:cNvPr>
          <p:cNvSpPr>
            <a:spLocks noGrp="1"/>
          </p:cNvSpPr>
          <p:nvPr>
            <p:ph type="title"/>
          </p:nvPr>
        </p:nvSpPr>
        <p:spPr/>
        <p:txBody>
          <a:bodyPr>
            <a:normAutofit/>
          </a:bodyPr>
          <a:lstStyle/>
          <a:p>
            <a:r>
              <a:rPr lang="en-US" sz="3200" dirty="0">
                <a:ea typeface="Tahoma" panose="020B0604030504040204" pitchFamily="34" charset="0"/>
              </a:rPr>
              <a:t>WHAT DOES POVERTY LOOK LIKE?</a:t>
            </a:r>
            <a:endParaRPr lang="en-US" sz="3200" dirty="0"/>
          </a:p>
        </p:txBody>
      </p:sp>
      <p:sp>
        <p:nvSpPr>
          <p:cNvPr id="3" name="Content Placeholder 2">
            <a:extLst>
              <a:ext uri="{FF2B5EF4-FFF2-40B4-BE49-F238E27FC236}">
                <a16:creationId xmlns:a16="http://schemas.microsoft.com/office/drawing/2014/main" id="{8250A827-1E39-D5D7-18A4-53F826A89576}"/>
              </a:ext>
            </a:extLst>
          </p:cNvPr>
          <p:cNvSpPr>
            <a:spLocks noGrp="1"/>
          </p:cNvSpPr>
          <p:nvPr>
            <p:ph idx="1"/>
          </p:nvPr>
        </p:nvSpPr>
        <p:spPr/>
        <p:txBody>
          <a:bodyPr>
            <a:normAutofit fontScale="92500" lnSpcReduction="10000"/>
          </a:bodyPr>
          <a:lstStyle/>
          <a:p>
            <a:pPr>
              <a:lnSpc>
                <a:spcPct val="110000"/>
              </a:lnSpc>
            </a:pPr>
            <a:r>
              <a:rPr lang="en-US" sz="2600" dirty="0">
                <a:ea typeface="Tahoma" panose="020B0604030504040204" pitchFamily="34" charset="0"/>
              </a:rPr>
              <a:t>As mandated reporters, it is important to understand what poverty looks like in all communities.  </a:t>
            </a:r>
          </a:p>
          <a:p>
            <a:pPr>
              <a:lnSpc>
                <a:spcPct val="110000"/>
              </a:lnSpc>
            </a:pPr>
            <a:r>
              <a:rPr lang="en-US" sz="2600" dirty="0">
                <a:ea typeface="Tahoma" panose="020B0604030504040204" pitchFamily="34" charset="0"/>
              </a:rPr>
              <a:t>Those living in poverty may:</a:t>
            </a:r>
          </a:p>
          <a:p>
            <a:pPr lvl="1">
              <a:lnSpc>
                <a:spcPct val="110000"/>
              </a:lnSpc>
            </a:pPr>
            <a:r>
              <a:rPr lang="en-US" sz="2600" dirty="0">
                <a:ea typeface="Tahoma" panose="020B0604030504040204" pitchFamily="34" charset="0"/>
              </a:rPr>
              <a:t>Live in high crime areas.</a:t>
            </a:r>
          </a:p>
          <a:p>
            <a:pPr lvl="1">
              <a:lnSpc>
                <a:spcPct val="110000"/>
              </a:lnSpc>
            </a:pPr>
            <a:r>
              <a:rPr lang="en-US" sz="2600" dirty="0">
                <a:ea typeface="Tahoma" panose="020B0604030504040204" pitchFamily="34" charset="0"/>
              </a:rPr>
              <a:t>Lack means to maintain utilities or internet access.</a:t>
            </a:r>
          </a:p>
          <a:p>
            <a:pPr lvl="1">
              <a:lnSpc>
                <a:spcPct val="110000"/>
              </a:lnSpc>
            </a:pPr>
            <a:r>
              <a:rPr lang="en-US" sz="2600" dirty="0">
                <a:ea typeface="Tahoma" panose="020B0604030504040204" pitchFamily="34" charset="0"/>
              </a:rPr>
              <a:t>Lack health care.</a:t>
            </a:r>
          </a:p>
          <a:p>
            <a:pPr lvl="1">
              <a:lnSpc>
                <a:spcPct val="110000"/>
              </a:lnSpc>
            </a:pPr>
            <a:r>
              <a:rPr lang="en-US" sz="2600" dirty="0">
                <a:ea typeface="Tahoma" panose="020B0604030504040204" pitchFamily="34" charset="0"/>
              </a:rPr>
              <a:t>Lack access to healthy foods.</a:t>
            </a:r>
          </a:p>
          <a:p>
            <a:pPr lvl="1">
              <a:lnSpc>
                <a:spcPct val="110000"/>
              </a:lnSpc>
            </a:pPr>
            <a:r>
              <a:rPr lang="en-US" sz="2600" dirty="0">
                <a:ea typeface="Tahoma" panose="020B0604030504040204" pitchFamily="34" charset="0"/>
              </a:rPr>
              <a:t>Experience higher mortality rates.</a:t>
            </a:r>
          </a:p>
          <a:p>
            <a:pPr lvl="1">
              <a:lnSpc>
                <a:spcPct val="110000"/>
              </a:lnSpc>
            </a:pPr>
            <a:r>
              <a:rPr lang="en-US" sz="2600" dirty="0">
                <a:ea typeface="Tahoma" panose="020B0604030504040204" pitchFamily="34" charset="0"/>
              </a:rPr>
              <a:t>Rely on friends and family for housing, food or essentials to meet the family’s needs.</a:t>
            </a:r>
          </a:p>
          <a:p>
            <a:pPr lvl="1"/>
            <a:endParaRPr lang="en-US" dirty="0">
              <a:latin typeface="Tahoma" panose="020B0604030504040204" pitchFamily="34" charset="0"/>
              <a:ea typeface="Tahoma" panose="020B0604030504040204" pitchFamily="34" charset="0"/>
              <a:cs typeface="Tahoma" panose="020B0604030504040204" pitchFamily="34" charset="0"/>
            </a:endParaRPr>
          </a:p>
          <a:p>
            <a:pPr lvl="1"/>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51491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88800-4B0F-5B8D-70AD-4ED366F2DF68}"/>
              </a:ext>
            </a:extLst>
          </p:cNvPr>
          <p:cNvSpPr>
            <a:spLocks noGrp="1"/>
          </p:cNvSpPr>
          <p:nvPr>
            <p:ph type="title"/>
          </p:nvPr>
        </p:nvSpPr>
        <p:spPr/>
        <p:txBody>
          <a:bodyPr>
            <a:normAutofit/>
          </a:bodyPr>
          <a:lstStyle/>
          <a:p>
            <a:r>
              <a:rPr lang="en-US" sz="3200" dirty="0">
                <a:ea typeface="Tahoma" panose="020B0604030504040204" pitchFamily="34" charset="0"/>
              </a:rPr>
              <a:t>KEY OBSERVATIONS:</a:t>
            </a:r>
            <a:br>
              <a:rPr lang="en-US" sz="3200" dirty="0">
                <a:ea typeface="Tahoma" panose="020B0604030504040204" pitchFamily="34" charset="0"/>
              </a:rPr>
            </a:br>
            <a:r>
              <a:rPr lang="en-US" sz="3200" dirty="0">
                <a:ea typeface="Tahoma" panose="020B0604030504040204" pitchFamily="34" charset="0"/>
              </a:rPr>
              <a:t>POVERTY AND DISPROPORTIONALITY</a:t>
            </a:r>
          </a:p>
        </p:txBody>
      </p:sp>
      <p:sp>
        <p:nvSpPr>
          <p:cNvPr id="3" name="Content Placeholder 2">
            <a:extLst>
              <a:ext uri="{FF2B5EF4-FFF2-40B4-BE49-F238E27FC236}">
                <a16:creationId xmlns:a16="http://schemas.microsoft.com/office/drawing/2014/main" id="{90E0FDE5-EE62-74B5-05A9-2D00C364C522}"/>
              </a:ext>
            </a:extLst>
          </p:cNvPr>
          <p:cNvSpPr>
            <a:spLocks noGrp="1"/>
          </p:cNvSpPr>
          <p:nvPr>
            <p:ph idx="1"/>
          </p:nvPr>
        </p:nvSpPr>
        <p:spPr>
          <a:xfrm>
            <a:off x="397565" y="1401417"/>
            <a:ext cx="11459817" cy="5128592"/>
          </a:xfrm>
        </p:spPr>
        <p:txBody>
          <a:bodyPr>
            <a:normAutofit fontScale="92500" lnSpcReduction="20000"/>
          </a:bodyPr>
          <a:lstStyle/>
          <a:p>
            <a:pPr>
              <a:lnSpc>
                <a:spcPct val="110000"/>
              </a:lnSpc>
              <a:spcBef>
                <a:spcPts val="600"/>
              </a:spcBef>
            </a:pPr>
            <a:r>
              <a:rPr lang="en-US" sz="2600" dirty="0">
                <a:ea typeface="Tahoma" panose="020B0604030504040204" pitchFamily="34" charset="0"/>
              </a:rPr>
              <a:t>Because of systemic inequities related to social determinants of health, Black and white families who are involved in the child welfare system may experience poverty differently.</a:t>
            </a:r>
          </a:p>
          <a:p>
            <a:pPr lvl="1">
              <a:lnSpc>
                <a:spcPct val="110000"/>
              </a:lnSpc>
              <a:spcBef>
                <a:spcPts val="600"/>
              </a:spcBef>
            </a:pPr>
            <a:r>
              <a:rPr lang="en-US" sz="2600" dirty="0">
                <a:ea typeface="Tahoma" panose="020B0604030504040204" pitchFamily="34" charset="0"/>
              </a:rPr>
              <a:t>According to the U.S. Census Bureau (2021), the median household income for white households is $77,999 versus $48,297 for Black households. </a:t>
            </a:r>
          </a:p>
          <a:p>
            <a:pPr lvl="1">
              <a:lnSpc>
                <a:spcPct val="110000"/>
              </a:lnSpc>
              <a:spcBef>
                <a:spcPts val="600"/>
              </a:spcBef>
            </a:pPr>
            <a:r>
              <a:rPr lang="en-US" sz="2600" dirty="0">
                <a:ea typeface="Tahoma" panose="020B0604030504040204" pitchFamily="34" charset="0"/>
              </a:rPr>
              <a:t>Due to policy choices and systemic racism, generational wealth is disproportionally distributed to white families.</a:t>
            </a:r>
          </a:p>
          <a:p>
            <a:pPr>
              <a:lnSpc>
                <a:spcPct val="110000"/>
              </a:lnSpc>
              <a:spcBef>
                <a:spcPts val="600"/>
              </a:spcBef>
            </a:pPr>
            <a:r>
              <a:rPr lang="en-US" sz="2600" dirty="0">
                <a:ea typeface="Tahoma" panose="020B0604030504040204" pitchFamily="34" charset="0"/>
              </a:rPr>
              <a:t>Data shows that Black families are more likely to be reported to and involved with child welfare systems.</a:t>
            </a:r>
          </a:p>
          <a:p>
            <a:pPr lvl="1">
              <a:lnSpc>
                <a:spcPct val="110000"/>
              </a:lnSpc>
              <a:spcBef>
                <a:spcPts val="600"/>
              </a:spcBef>
            </a:pPr>
            <a:r>
              <a:rPr lang="en-US" sz="2600" dirty="0">
                <a:ea typeface="Tahoma" panose="020B0604030504040204" pitchFamily="34" charset="0"/>
              </a:rPr>
              <a:t>Lack of educational opportunities, employment, transportation barriers, housing segregation, systemic issues, incarceration disparities all result in differences between Black and white people in the child welfare system.</a:t>
            </a:r>
          </a:p>
          <a:p>
            <a:pPr>
              <a:lnSpc>
                <a:spcPct val="110000"/>
              </a:lnSpc>
              <a:spcBef>
                <a:spcPts val="600"/>
              </a:spcBef>
            </a:pPr>
            <a:r>
              <a:rPr lang="en-US" sz="2600" dirty="0">
                <a:ea typeface="Tahoma" panose="020B0604030504040204" pitchFamily="34" charset="0"/>
              </a:rPr>
              <a:t>People of color are more frequently involved with the child welfare system as opposed to white families with similar family dynamics.</a:t>
            </a:r>
          </a:p>
          <a:p>
            <a:endParaRPr lang="en-US" sz="2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dirty="0"/>
          </a:p>
        </p:txBody>
      </p:sp>
    </p:spTree>
    <p:extLst>
      <p:ext uri="{BB962C8B-B14F-4D97-AF65-F5344CB8AC3E}">
        <p14:creationId xmlns:p14="http://schemas.microsoft.com/office/powerpoint/2010/main" val="9689883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D243E-F5DE-6ABC-CC25-1C88991AE4EB}"/>
              </a:ext>
            </a:extLst>
          </p:cNvPr>
          <p:cNvSpPr>
            <a:spLocks noGrp="1"/>
          </p:cNvSpPr>
          <p:nvPr>
            <p:ph type="title"/>
          </p:nvPr>
        </p:nvSpPr>
        <p:spPr/>
        <p:txBody>
          <a:bodyPr>
            <a:noAutofit/>
          </a:bodyPr>
          <a:lstStyle/>
          <a:p>
            <a:r>
              <a:rPr lang="en-US" sz="3200" dirty="0">
                <a:ea typeface="Tahoma" panose="020B0604030504040204" pitchFamily="34" charset="0"/>
              </a:rPr>
              <a:t>COMPARING POVERTY AND NEGLECT</a:t>
            </a:r>
            <a:endParaRPr lang="en-US" sz="3200" dirty="0"/>
          </a:p>
        </p:txBody>
      </p:sp>
      <p:sp>
        <p:nvSpPr>
          <p:cNvPr id="3" name="Content Placeholder 2">
            <a:extLst>
              <a:ext uri="{FF2B5EF4-FFF2-40B4-BE49-F238E27FC236}">
                <a16:creationId xmlns:a16="http://schemas.microsoft.com/office/drawing/2014/main" id="{A5431619-2D34-E33E-DC4B-BBAD60C69A9E}"/>
              </a:ext>
            </a:extLst>
          </p:cNvPr>
          <p:cNvSpPr>
            <a:spLocks noGrp="1"/>
          </p:cNvSpPr>
          <p:nvPr>
            <p:ph idx="1"/>
          </p:nvPr>
        </p:nvSpPr>
        <p:spPr/>
        <p:txBody>
          <a:bodyPr>
            <a:normAutofit/>
          </a:bodyPr>
          <a:lstStyle/>
          <a:p>
            <a:pPr>
              <a:lnSpc>
                <a:spcPct val="100000"/>
              </a:lnSpc>
            </a:pPr>
            <a:r>
              <a:rPr lang="en-US" sz="2200" dirty="0">
                <a:ea typeface="Tahoma" panose="020B0604030504040204" pitchFamily="34" charset="0"/>
              </a:rPr>
              <a:t>As mandated reporters, it is important to recognize one’s own biases in poverty-related cases.</a:t>
            </a:r>
          </a:p>
          <a:p>
            <a:pPr>
              <a:lnSpc>
                <a:spcPct val="100000"/>
              </a:lnSpc>
            </a:pPr>
            <a:r>
              <a:rPr lang="en-US" sz="2200" dirty="0">
                <a:ea typeface="Tahoma" panose="020B0604030504040204" pitchFamily="34" charset="0"/>
              </a:rPr>
              <a:t>It is critical to recognize and evaluate personal beliefs and values, to not negatively interfere with the ability to assess families. Further, it is imperative to keep in mind that the child welfare system strives to:</a:t>
            </a:r>
          </a:p>
          <a:p>
            <a:pPr lvl="1">
              <a:lnSpc>
                <a:spcPct val="100000"/>
              </a:lnSpc>
            </a:pPr>
            <a:r>
              <a:rPr lang="en-US" sz="2200" dirty="0">
                <a:ea typeface="Tahoma" panose="020B0604030504040204" pitchFamily="34" charset="0"/>
              </a:rPr>
              <a:t>Keep families together whenever safely possible.</a:t>
            </a:r>
          </a:p>
          <a:p>
            <a:pPr lvl="1">
              <a:lnSpc>
                <a:spcPct val="100000"/>
              </a:lnSpc>
            </a:pPr>
            <a:r>
              <a:rPr lang="en-US" sz="2200" dirty="0">
                <a:ea typeface="Tahoma" panose="020B0604030504040204" pitchFamily="34" charset="0"/>
              </a:rPr>
              <a:t>Ensure the safety, well-being, and permanency of children.</a:t>
            </a:r>
          </a:p>
          <a:p>
            <a:pPr lvl="1">
              <a:lnSpc>
                <a:spcPct val="100000"/>
              </a:lnSpc>
            </a:pPr>
            <a:r>
              <a:rPr lang="en-US" sz="2200" dirty="0">
                <a:ea typeface="Tahoma" panose="020B0604030504040204" pitchFamily="34" charset="0"/>
              </a:rPr>
              <a:t>Coordinate and/or provide services and supports to families in need.</a:t>
            </a:r>
          </a:p>
          <a:p>
            <a:pPr>
              <a:lnSpc>
                <a:spcPct val="100000"/>
              </a:lnSpc>
            </a:pPr>
            <a:r>
              <a:rPr lang="en-US" sz="2200" dirty="0">
                <a:ea typeface="Tahoma" panose="020B0604030504040204" pitchFamily="34" charset="0"/>
              </a:rPr>
              <a:t>Poverty alone does not constitute neglect.</a:t>
            </a:r>
          </a:p>
          <a:p>
            <a:pPr>
              <a:lnSpc>
                <a:spcPct val="100000"/>
              </a:lnSpc>
            </a:pPr>
            <a:r>
              <a:rPr lang="en-US" sz="2200" dirty="0">
                <a:ea typeface="Tahoma" panose="020B0604030504040204" pitchFamily="34" charset="0"/>
              </a:rPr>
              <a:t>Poverty may become a risk factor for neglect if preventative support is not provided.</a:t>
            </a:r>
          </a:p>
          <a:p>
            <a:pPr marL="0" indent="0">
              <a:buNone/>
            </a:pPr>
            <a:endParaRPr lang="en-US" dirty="0"/>
          </a:p>
        </p:txBody>
      </p:sp>
    </p:spTree>
    <p:extLst>
      <p:ext uri="{BB962C8B-B14F-4D97-AF65-F5344CB8AC3E}">
        <p14:creationId xmlns:p14="http://schemas.microsoft.com/office/powerpoint/2010/main" val="22853588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BAA9EE-4162-6D56-ED3D-602A32A12274}"/>
              </a:ext>
            </a:extLst>
          </p:cNvPr>
          <p:cNvSpPr>
            <a:spLocks noGrp="1"/>
          </p:cNvSpPr>
          <p:nvPr>
            <p:ph type="title"/>
          </p:nvPr>
        </p:nvSpPr>
        <p:spPr/>
        <p:txBody>
          <a:bodyPr>
            <a:normAutofit/>
          </a:bodyPr>
          <a:lstStyle/>
          <a:p>
            <a:r>
              <a:rPr kumimoji="0" lang="en-US" sz="3200" i="0" u="none" strike="noStrike" kern="1200" cap="none" spc="0" normalizeH="0" baseline="0" noProof="0" dirty="0">
                <a:ln>
                  <a:noFill/>
                </a:ln>
                <a:uLnTx/>
                <a:uFillTx/>
                <a:ea typeface="Tahoma" panose="020B0604030504040204" pitchFamily="34" charset="0"/>
              </a:rPr>
              <a:t>COMMUNITIES</a:t>
            </a:r>
            <a:r>
              <a:rPr kumimoji="0" lang="en-US" sz="3200" i="0" u="none" strike="noStrike" kern="1200" cap="none" spc="0" normalizeH="0" baseline="0" noProof="0" dirty="0">
                <a:ln>
                  <a:noFill/>
                </a:ln>
                <a:effectLst>
                  <a:outerShdw blurRad="38100" dist="38100" dir="2700000" algn="tl">
                    <a:srgbClr val="000000">
                      <a:alpha val="43137"/>
                    </a:srgbClr>
                  </a:outerShdw>
                </a:effectLst>
                <a:uLnTx/>
                <a:uFillTx/>
                <a:ea typeface="Tahoma" panose="020B0604030504040204" pitchFamily="34" charset="0"/>
              </a:rPr>
              <a:t> </a:t>
            </a:r>
            <a:r>
              <a:rPr kumimoji="0" lang="en-US" sz="3200" i="0" u="none" strike="noStrike" kern="1200" cap="none" spc="0" normalizeH="0" baseline="0" noProof="0" dirty="0">
                <a:ln>
                  <a:noFill/>
                </a:ln>
                <a:uLnTx/>
                <a:uFillTx/>
                <a:ea typeface="Tahoma" panose="020B0604030504040204" pitchFamily="34" charset="0"/>
              </a:rPr>
              <a:t>PROTECTING CHILDREN</a:t>
            </a:r>
            <a:endParaRPr lang="en-US" sz="3200" dirty="0"/>
          </a:p>
        </p:txBody>
      </p:sp>
      <p:sp>
        <p:nvSpPr>
          <p:cNvPr id="5" name="Content Placeholder 4">
            <a:extLst>
              <a:ext uri="{FF2B5EF4-FFF2-40B4-BE49-F238E27FC236}">
                <a16:creationId xmlns:a16="http://schemas.microsoft.com/office/drawing/2014/main" id="{48E6392D-59F0-97A3-45EE-21D04A009E9B}"/>
              </a:ext>
            </a:extLst>
          </p:cNvPr>
          <p:cNvSpPr>
            <a:spLocks noGrp="1"/>
          </p:cNvSpPr>
          <p:nvPr>
            <p:ph idx="1"/>
          </p:nvPr>
        </p:nvSpPr>
        <p:spPr/>
        <p:txBody>
          <a:bodyPr>
            <a:normAutofit/>
          </a:bodyPr>
          <a:lstStyle/>
          <a:p>
            <a:pPr>
              <a:lnSpc>
                <a:spcPct val="120000"/>
              </a:lnSpc>
              <a:spcBef>
                <a:spcPts val="1000"/>
              </a:spcBef>
              <a:defRPr/>
            </a:pPr>
            <a:r>
              <a:rPr kumimoji="0" lang="en-US" sz="2200" i="0" u="none" strike="noStrike" kern="1200" cap="none" spc="0" normalizeH="0" baseline="0" noProof="0" dirty="0">
                <a:ln>
                  <a:noFill/>
                </a:ln>
                <a:effectLst/>
                <a:uLnTx/>
                <a:uFillTx/>
                <a:ea typeface="Tahoma" panose="020B0604030504040204" pitchFamily="34" charset="0"/>
              </a:rPr>
              <a:t>Community partners are strongly encouraged to connect children and families with prevention services before the need arises for CPS intervention.</a:t>
            </a:r>
          </a:p>
          <a:p>
            <a:pPr marR="0" lvl="0" algn="l" defTabSz="914400" rtl="0" eaLnBrk="1" fontAlgn="auto" latinLnBrk="0" hangingPunct="1">
              <a:lnSpc>
                <a:spcPct val="120000"/>
              </a:lnSpc>
              <a:spcBef>
                <a:spcPts val="1000"/>
              </a:spcBef>
              <a:spcAft>
                <a:spcPts val="0"/>
              </a:spcAft>
              <a:buClrTx/>
              <a:buSzTx/>
              <a:tabLst/>
              <a:defRPr/>
            </a:pPr>
            <a:r>
              <a:rPr kumimoji="0" lang="en-US" sz="2200" i="0" u="none" strike="noStrike" kern="1200" cap="none" spc="0" normalizeH="0" baseline="0" noProof="0" dirty="0">
                <a:ln>
                  <a:noFill/>
                </a:ln>
                <a:effectLst/>
                <a:uLnTx/>
                <a:uFillTx/>
                <a:ea typeface="Tahoma" panose="020B0604030504040204" pitchFamily="34" charset="0"/>
              </a:rPr>
              <a:t>Protective approaches can make meaningful differences in parenting skills and child well-being. Research has shown these approaches help strengthen families. </a:t>
            </a:r>
            <a:endParaRPr lang="en-US" sz="2200" dirty="0">
              <a:ea typeface="Tahoma" panose="020B0604030504040204" pitchFamily="34" charset="0"/>
            </a:endParaRPr>
          </a:p>
          <a:p>
            <a:pPr marR="0" lvl="0" fontAlgn="auto">
              <a:lnSpc>
                <a:spcPct val="120000"/>
              </a:lnSpc>
              <a:spcBef>
                <a:spcPts val="1000"/>
              </a:spcBef>
              <a:spcAft>
                <a:spcPts val="0"/>
              </a:spcAft>
              <a:buClrTx/>
              <a:buSzTx/>
              <a:tabLst/>
              <a:defRPr/>
            </a:pPr>
            <a:r>
              <a:rPr lang="en-US" sz="2200" dirty="0">
                <a:ea typeface="Tahoma" panose="020B0604030504040204" pitchFamily="34" charset="0"/>
              </a:rPr>
              <a:t>A referral to prevention services does not negate the need for a CPS referral if child abuse/neglect is still suspected; however, community resources should be considered to determine if they can mitigate concerns.	</a:t>
            </a:r>
          </a:p>
          <a:p>
            <a:pPr lvl="1">
              <a:lnSpc>
                <a:spcPct val="120000"/>
              </a:lnSpc>
              <a:spcBef>
                <a:spcPts val="1000"/>
              </a:spcBef>
              <a:buClrTx/>
              <a:defRPr/>
            </a:pPr>
            <a:r>
              <a:rPr lang="en-US" sz="2200" dirty="0">
                <a:ea typeface="Tahoma" panose="020B0604030504040204" pitchFamily="34" charset="0"/>
              </a:rPr>
              <a:t>Families experiencing poverty is one example.</a:t>
            </a:r>
            <a:endParaRPr lang="en-US" sz="2200" dirty="0"/>
          </a:p>
        </p:txBody>
      </p:sp>
    </p:spTree>
    <p:extLst>
      <p:ext uri="{BB962C8B-B14F-4D97-AF65-F5344CB8AC3E}">
        <p14:creationId xmlns:p14="http://schemas.microsoft.com/office/powerpoint/2010/main" val="11014790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F2F83-9DFA-BD43-7A36-24C0A9B5B62E}"/>
              </a:ext>
            </a:extLst>
          </p:cNvPr>
          <p:cNvSpPr>
            <a:spLocks noGrp="1"/>
          </p:cNvSpPr>
          <p:nvPr>
            <p:ph type="title"/>
          </p:nvPr>
        </p:nvSpPr>
        <p:spPr/>
        <p:txBody>
          <a:bodyPr>
            <a:normAutofit/>
          </a:bodyPr>
          <a:lstStyle/>
          <a:p>
            <a:r>
              <a:rPr lang="en-US" sz="3200" dirty="0">
                <a:ea typeface="Tahoma" panose="020B0604030504040204" pitchFamily="34" charset="0"/>
              </a:rPr>
              <a:t>COMMUNITY RESOURCES</a:t>
            </a:r>
          </a:p>
        </p:txBody>
      </p:sp>
      <p:sp>
        <p:nvSpPr>
          <p:cNvPr id="3" name="Content Placeholder 2">
            <a:extLst>
              <a:ext uri="{FF2B5EF4-FFF2-40B4-BE49-F238E27FC236}">
                <a16:creationId xmlns:a16="http://schemas.microsoft.com/office/drawing/2014/main" id="{8E738F7D-497D-7A48-8BEF-595507DFD958}"/>
              </a:ext>
            </a:extLst>
          </p:cNvPr>
          <p:cNvSpPr>
            <a:spLocks noGrp="1"/>
          </p:cNvSpPr>
          <p:nvPr>
            <p:ph idx="1"/>
          </p:nvPr>
        </p:nvSpPr>
        <p:spPr/>
        <p:txBody>
          <a:bodyPr>
            <a:normAutofit fontScale="92500" lnSpcReduction="10000"/>
          </a:bodyPr>
          <a:lstStyle/>
          <a:p>
            <a:pPr>
              <a:lnSpc>
                <a:spcPct val="110000"/>
              </a:lnSpc>
              <a:buFont typeface="Wingdings" panose="05000000000000000000" pitchFamily="2" charset="2"/>
              <a:buChar char="ü"/>
            </a:pPr>
            <a:r>
              <a:rPr lang="en-US" sz="2600" dirty="0">
                <a:ea typeface="Tahoma" panose="020B0604030504040204" pitchFamily="34" charset="0"/>
              </a:rPr>
              <a:t>Michigan 2-1-1 is a free, confidential service that connects people with local community-based organizations across the state offering thousands of different programs and services for people seeking answers. </a:t>
            </a:r>
          </a:p>
          <a:p>
            <a:pPr>
              <a:lnSpc>
                <a:spcPct val="110000"/>
              </a:lnSpc>
              <a:buFont typeface="Wingdings" panose="05000000000000000000" pitchFamily="2" charset="2"/>
              <a:buChar char="ü"/>
            </a:pPr>
            <a:endParaRPr lang="en-US" sz="2600" dirty="0">
              <a:ea typeface="Tahoma" panose="020B0604030504040204" pitchFamily="34" charset="0"/>
            </a:endParaRPr>
          </a:p>
          <a:p>
            <a:pPr marL="0" indent="0">
              <a:lnSpc>
                <a:spcPct val="110000"/>
              </a:lnSpc>
              <a:buNone/>
            </a:pPr>
            <a:endParaRPr lang="en-US" sz="2600" dirty="0">
              <a:ea typeface="Tahoma" panose="020B0604030504040204" pitchFamily="34" charset="0"/>
            </a:endParaRPr>
          </a:p>
          <a:p>
            <a:pPr>
              <a:lnSpc>
                <a:spcPct val="110000"/>
              </a:lnSpc>
              <a:buFont typeface="Wingdings" panose="05000000000000000000" pitchFamily="2" charset="2"/>
              <a:buChar char="ü"/>
            </a:pPr>
            <a:r>
              <a:rPr lang="en-US" sz="2600" dirty="0">
                <a:ea typeface="Tahoma" panose="020B0604030504040204" pitchFamily="34" charset="0"/>
              </a:rPr>
              <a:t>Dialing 2-1-1 or visiting </a:t>
            </a:r>
            <a:r>
              <a:rPr lang="en-US" sz="2600" dirty="0">
                <a:ea typeface="Tahoma" panose="020B0604030504040204" pitchFamily="34" charset="0"/>
                <a:hlinkClick r:id="rId2">
                  <a:extLst>
                    <a:ext uri="{A12FA001-AC4F-418D-AE19-62706E023703}">
                      <ahyp:hlinkClr xmlns:ahyp="http://schemas.microsoft.com/office/drawing/2018/hyperlinkcolor" val="tx"/>
                    </a:ext>
                  </a:extLst>
                </a:hlinkClick>
              </a:rPr>
              <a:t>www.mi211.org</a:t>
            </a:r>
            <a:r>
              <a:rPr lang="en-US" sz="2600" dirty="0">
                <a:ea typeface="Tahoma" panose="020B0604030504040204" pitchFamily="34" charset="0"/>
              </a:rPr>
              <a:t> provides quick and easy access to information about services in a community. Eight regional 2‐1‐1 contact centers manage Michigan’s most up‐to‐date and comprehensive database of health and human services with more than 7,000 agencies offering more than 29,000 services across the state.</a:t>
            </a:r>
          </a:p>
          <a:p>
            <a:endParaRPr lang="en-US" dirty="0"/>
          </a:p>
        </p:txBody>
      </p:sp>
    </p:spTree>
    <p:extLst>
      <p:ext uri="{BB962C8B-B14F-4D97-AF65-F5344CB8AC3E}">
        <p14:creationId xmlns:p14="http://schemas.microsoft.com/office/powerpoint/2010/main" val="12124085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F2F83-9DFA-BD43-7A36-24C0A9B5B62E}"/>
              </a:ext>
            </a:extLst>
          </p:cNvPr>
          <p:cNvSpPr>
            <a:spLocks noGrp="1"/>
          </p:cNvSpPr>
          <p:nvPr>
            <p:ph type="title"/>
          </p:nvPr>
        </p:nvSpPr>
        <p:spPr/>
        <p:txBody>
          <a:bodyPr>
            <a:normAutofit/>
          </a:bodyPr>
          <a:lstStyle/>
          <a:p>
            <a:r>
              <a:rPr lang="en-US" sz="3200" dirty="0">
                <a:ea typeface="Tahoma" panose="020B0604030504040204" pitchFamily="34" charset="0"/>
              </a:rPr>
              <a:t>COMMUNITY RESOURCES</a:t>
            </a:r>
          </a:p>
        </p:txBody>
      </p:sp>
      <p:sp>
        <p:nvSpPr>
          <p:cNvPr id="3" name="Content Placeholder 2">
            <a:extLst>
              <a:ext uri="{FF2B5EF4-FFF2-40B4-BE49-F238E27FC236}">
                <a16:creationId xmlns:a16="http://schemas.microsoft.com/office/drawing/2014/main" id="{8E738F7D-497D-7A48-8BEF-595507DFD958}"/>
              </a:ext>
            </a:extLst>
          </p:cNvPr>
          <p:cNvSpPr>
            <a:spLocks noGrp="1"/>
          </p:cNvSpPr>
          <p:nvPr>
            <p:ph idx="1"/>
          </p:nvPr>
        </p:nvSpPr>
        <p:spPr/>
        <p:txBody>
          <a:bodyPr>
            <a:normAutofit/>
          </a:bodyPr>
          <a:lstStyle/>
          <a:p>
            <a:pPr marL="342900" marR="0" lvl="0" indent="-342900">
              <a:spcBef>
                <a:spcPts val="0"/>
              </a:spcBef>
              <a:spcAft>
                <a:spcPts val="0"/>
              </a:spcAft>
              <a:buFont typeface="Symbol" panose="05050102010706020507" pitchFamily="18" charset="2"/>
              <a:buChar char=""/>
            </a:pPr>
            <a:r>
              <a:rPr lang="en-US" sz="2400" dirty="0">
                <a:effectLst/>
                <a:ea typeface="Tahoma" panose="020B0604030504040204" pitchFamily="34" charset="0"/>
              </a:rPr>
              <a:t>The </a:t>
            </a:r>
            <a:r>
              <a:rPr lang="en-US" sz="2400" u="sng" dirty="0">
                <a:effectLst/>
                <a:ea typeface="Tahoma" panose="020B0604030504040204" pitchFamily="34" charset="0"/>
                <a:hlinkClick r:id="rId3">
                  <a:extLst>
                    <a:ext uri="{A12FA001-AC4F-418D-AE19-62706E023703}">
                      <ahyp:hlinkClr xmlns:ahyp="http://schemas.microsoft.com/office/drawing/2018/hyperlinkcolor" val="tx"/>
                    </a:ext>
                  </a:extLst>
                </a:hlinkClick>
              </a:rPr>
              <a:t>Educational Entity Master</a:t>
            </a:r>
            <a:r>
              <a:rPr lang="en-US" sz="2400" dirty="0">
                <a:effectLst/>
                <a:ea typeface="Tahoma" panose="020B0604030504040204" pitchFamily="34" charset="0"/>
              </a:rPr>
              <a:t> is a repository that contains numbers and basic contact information regarding educational systems in the state of Michigan.</a:t>
            </a:r>
          </a:p>
          <a:p>
            <a:pPr marL="0" marR="0" lvl="0" indent="0">
              <a:spcBef>
                <a:spcPts val="0"/>
              </a:spcBef>
              <a:spcAft>
                <a:spcPts val="0"/>
              </a:spcAft>
              <a:buNone/>
            </a:pPr>
            <a:endParaRPr lang="en-US" sz="2400" dirty="0">
              <a:effectLst/>
              <a:ea typeface="Tahoma" panose="020B0604030504040204" pitchFamily="34" charset="0"/>
            </a:endParaRPr>
          </a:p>
          <a:p>
            <a:pPr marL="742950" marR="0" lvl="1" indent="-285750">
              <a:spcBef>
                <a:spcPts val="0"/>
              </a:spcBef>
              <a:spcAft>
                <a:spcPts val="0"/>
              </a:spcAft>
              <a:buFont typeface="Courier New" panose="02070309020205020404" pitchFamily="49" charset="0"/>
              <a:buChar char="o"/>
            </a:pPr>
            <a:r>
              <a:rPr lang="en-US" dirty="0">
                <a:effectLst/>
                <a:ea typeface="Tahoma" panose="020B0604030504040204" pitchFamily="34" charset="0"/>
              </a:rPr>
              <a:t>Each school has an identified </a:t>
            </a:r>
            <a:r>
              <a:rPr lang="en-US" b="1" dirty="0">
                <a:effectLst/>
                <a:ea typeface="Tahoma" panose="020B0604030504040204" pitchFamily="34" charset="0"/>
              </a:rPr>
              <a:t>homeless liaison. </a:t>
            </a:r>
            <a:r>
              <a:rPr lang="en-US" dirty="0">
                <a:effectLst/>
                <a:ea typeface="Tahoma" panose="020B0604030504040204" pitchFamily="34" charset="0"/>
              </a:rPr>
              <a:t>To locate this individual(s) –</a:t>
            </a:r>
          </a:p>
          <a:p>
            <a:pPr lvl="2">
              <a:spcBef>
                <a:spcPts val="0"/>
              </a:spcBef>
              <a:buFont typeface="Wingdings" panose="05000000000000000000" pitchFamily="2" charset="2"/>
              <a:buChar char="§"/>
            </a:pPr>
            <a:r>
              <a:rPr lang="en-US" sz="2400" dirty="0">
                <a:effectLst/>
                <a:ea typeface="Tahoma" panose="020B0604030504040204" pitchFamily="34" charset="0"/>
              </a:rPr>
              <a:t>Enter the school name in the search box at the top of the screen.</a:t>
            </a:r>
          </a:p>
          <a:p>
            <a:pPr marL="1143000" marR="0" lvl="2" indent="-228600">
              <a:spcBef>
                <a:spcPts val="0"/>
              </a:spcBef>
              <a:spcAft>
                <a:spcPts val="0"/>
              </a:spcAft>
              <a:buFont typeface="Wingdings" panose="05000000000000000000" pitchFamily="2" charset="2"/>
              <a:buChar char=""/>
            </a:pPr>
            <a:r>
              <a:rPr lang="en-US" sz="2400" dirty="0">
                <a:effectLst/>
                <a:ea typeface="Tahoma" panose="020B0604030504040204" pitchFamily="34" charset="0"/>
              </a:rPr>
              <a:t>In the search results, click on the school hyperlink.</a:t>
            </a:r>
          </a:p>
          <a:p>
            <a:pPr marL="1143000" marR="0" lvl="2" indent="-228600">
              <a:spcBef>
                <a:spcPts val="0"/>
              </a:spcBef>
              <a:spcAft>
                <a:spcPts val="0"/>
              </a:spcAft>
              <a:buFont typeface="Wingdings" panose="05000000000000000000" pitchFamily="2" charset="2"/>
              <a:buChar char=""/>
            </a:pPr>
            <a:r>
              <a:rPr lang="en-US" sz="2400" dirty="0">
                <a:effectLst/>
                <a:ea typeface="Tahoma" panose="020B0604030504040204" pitchFamily="34" charset="0"/>
              </a:rPr>
              <a:t>Scroll toward the bottom.</a:t>
            </a:r>
          </a:p>
          <a:p>
            <a:pPr marL="1143000" marR="0" lvl="2" indent="-228600">
              <a:spcBef>
                <a:spcPts val="0"/>
              </a:spcBef>
              <a:spcAft>
                <a:spcPts val="0"/>
              </a:spcAft>
              <a:buFont typeface="Wingdings" panose="05000000000000000000" pitchFamily="2" charset="2"/>
              <a:buChar char=""/>
            </a:pPr>
            <a:r>
              <a:rPr lang="en-US" sz="2400" dirty="0">
                <a:effectLst/>
                <a:ea typeface="Tahoma" panose="020B0604030504040204" pitchFamily="34" charset="0"/>
              </a:rPr>
              <a:t>Under Admin Contacts, locate the homeless liaison (or other key contacts, as needed).</a:t>
            </a:r>
          </a:p>
          <a:p>
            <a:pPr marL="0" indent="0">
              <a:lnSpc>
                <a:spcPct val="110000"/>
              </a:lnSpc>
              <a:buNone/>
            </a:pPr>
            <a:endParaRPr lang="en-US" sz="2600" dirty="0">
              <a:latin typeface="Tahoma" panose="020B0604030504040204" pitchFamily="34" charset="0"/>
              <a:ea typeface="Tahoma" panose="020B0604030504040204" pitchFamily="34" charset="0"/>
              <a:cs typeface="Tahoma" panose="020B0604030504040204" pitchFamily="34" charset="0"/>
            </a:endParaRPr>
          </a:p>
          <a:p>
            <a:pPr>
              <a:lnSpc>
                <a:spcPct val="110000"/>
              </a:lnSpc>
              <a:buFont typeface="Wingdings" panose="05000000000000000000" pitchFamily="2" charset="2"/>
              <a:buChar char="ü"/>
            </a:pPr>
            <a:endParaRPr lang="en-US" sz="2600" dirty="0">
              <a:latin typeface="Tahoma" panose="020B0604030504040204" pitchFamily="34" charset="0"/>
              <a:ea typeface="Tahoma" panose="020B0604030504040204" pitchFamily="34" charset="0"/>
              <a:cs typeface="Tahoma" panose="020B0604030504040204" pitchFamily="34" charset="0"/>
            </a:endParaRPr>
          </a:p>
          <a:p>
            <a:pPr marL="0" indent="0">
              <a:lnSpc>
                <a:spcPct val="110000"/>
              </a:lnSpc>
              <a:buNone/>
            </a:pPr>
            <a:endParaRPr lang="en-US" sz="2600" dirty="0">
              <a:latin typeface="Tahoma" panose="020B0604030504040204" pitchFamily="34" charset="0"/>
              <a:ea typeface="Tahoma" panose="020B0604030504040204" pitchFamily="34" charset="0"/>
              <a:cs typeface="Tahoma" panose="020B0604030504040204" pitchFamily="34" charset="0"/>
            </a:endParaRPr>
          </a:p>
          <a:p>
            <a:endParaRPr lang="en-US" dirty="0"/>
          </a:p>
        </p:txBody>
      </p:sp>
    </p:spTree>
    <p:extLst>
      <p:ext uri="{BB962C8B-B14F-4D97-AF65-F5344CB8AC3E}">
        <p14:creationId xmlns:p14="http://schemas.microsoft.com/office/powerpoint/2010/main" val="8232355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DFAE2C-C61D-6964-A070-2DAF1086B962}"/>
              </a:ext>
            </a:extLst>
          </p:cNvPr>
          <p:cNvSpPr>
            <a:spLocks noGrp="1"/>
          </p:cNvSpPr>
          <p:nvPr>
            <p:ph type="title"/>
          </p:nvPr>
        </p:nvSpPr>
        <p:spPr/>
        <p:txBody>
          <a:bodyPr>
            <a:normAutofit fontScale="90000"/>
          </a:bodyPr>
          <a:lstStyle/>
          <a:p>
            <a:r>
              <a:rPr lang="en-US" sz="4400" b="1" dirty="0">
                <a:ea typeface="Tahoma" panose="020B0604030504040204" pitchFamily="34" charset="0"/>
              </a:rPr>
              <a:t>Next, let's look at </a:t>
            </a:r>
            <a:r>
              <a:rPr lang="en-US" b="1" dirty="0">
                <a:ea typeface="Tahoma" panose="020B0604030504040204" pitchFamily="34" charset="0"/>
              </a:rPr>
              <a:t>a few </a:t>
            </a:r>
            <a:r>
              <a:rPr lang="en-US" sz="4400" b="1" dirty="0">
                <a:ea typeface="Tahoma" panose="020B0604030504040204" pitchFamily="34" charset="0"/>
              </a:rPr>
              <a:t>case scenarios to </a:t>
            </a:r>
            <a:r>
              <a:rPr lang="en-US" b="1" dirty="0">
                <a:ea typeface="Tahoma" panose="020B0604030504040204" pitchFamily="34" charset="0"/>
              </a:rPr>
              <a:t>determine if</a:t>
            </a:r>
            <a:r>
              <a:rPr lang="en-US" sz="4400" b="1" dirty="0">
                <a:ea typeface="Tahoma" panose="020B0604030504040204" pitchFamily="34" charset="0"/>
              </a:rPr>
              <a:t> they involve poverty or neglect.</a:t>
            </a:r>
            <a:endParaRPr lang="en-US" dirty="0">
              <a:ea typeface="Tahoma" panose="020B0604030504040204" pitchFamily="34" charset="0"/>
            </a:endParaRPr>
          </a:p>
        </p:txBody>
      </p:sp>
    </p:spTree>
    <p:extLst>
      <p:ext uri="{BB962C8B-B14F-4D97-AF65-F5344CB8AC3E}">
        <p14:creationId xmlns:p14="http://schemas.microsoft.com/office/powerpoint/2010/main" val="35746755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108E71-B746-D335-0447-FAEE19CD120C}"/>
              </a:ext>
            </a:extLst>
          </p:cNvPr>
          <p:cNvSpPr>
            <a:spLocks noGrp="1"/>
          </p:cNvSpPr>
          <p:nvPr>
            <p:ph type="title"/>
          </p:nvPr>
        </p:nvSpPr>
        <p:spPr/>
        <p:txBody>
          <a:bodyPr>
            <a:normAutofit/>
          </a:bodyPr>
          <a:lstStyle/>
          <a:p>
            <a:r>
              <a:rPr lang="en-US" sz="3200" dirty="0">
                <a:ea typeface="Tahoma" panose="020B0604030504040204" pitchFamily="34" charset="0"/>
              </a:rPr>
              <a:t>Scenario #1: Ms. Jones</a:t>
            </a:r>
            <a:endParaRPr lang="en-US" sz="3200" dirty="0"/>
          </a:p>
        </p:txBody>
      </p:sp>
      <p:sp>
        <p:nvSpPr>
          <p:cNvPr id="5" name="Content Placeholder 4">
            <a:extLst>
              <a:ext uri="{FF2B5EF4-FFF2-40B4-BE49-F238E27FC236}">
                <a16:creationId xmlns:a16="http://schemas.microsoft.com/office/drawing/2014/main" id="{EE326914-61A9-9A4E-AAF2-E49F8670DD30}"/>
              </a:ext>
            </a:extLst>
          </p:cNvPr>
          <p:cNvSpPr>
            <a:spLocks noGrp="1"/>
          </p:cNvSpPr>
          <p:nvPr>
            <p:ph idx="1"/>
          </p:nvPr>
        </p:nvSpPr>
        <p:spPr>
          <a:xfrm>
            <a:off x="838200" y="1425676"/>
            <a:ext cx="10515600" cy="5318023"/>
          </a:xfrm>
        </p:spPr>
        <p:txBody>
          <a:bodyPr>
            <a:normAutofit fontScale="25000" lnSpcReduction="20000"/>
          </a:bodyPr>
          <a:lstStyle/>
          <a:p>
            <a:pPr marL="0" indent="0">
              <a:lnSpc>
                <a:spcPct val="120000"/>
              </a:lnSpc>
              <a:spcBef>
                <a:spcPts val="600"/>
              </a:spcBef>
              <a:buNone/>
            </a:pPr>
            <a:r>
              <a:rPr lang="en-US" sz="9600" dirty="0">
                <a:solidFill>
                  <a:srgbClr val="002060"/>
                </a:solidFill>
                <a:ea typeface="Tahoma" panose="020B0604030504040204" pitchFamily="34" charset="0"/>
              </a:rPr>
              <a:t>Ms. Jones lives in a two-bedroom home with her four children: twins Jordan and Terry, Lisa, and Maggie.  Ms. Jones earns $21,200 annually as a dental assistant.  </a:t>
            </a:r>
          </a:p>
          <a:p>
            <a:pPr marL="0" indent="0">
              <a:lnSpc>
                <a:spcPct val="120000"/>
              </a:lnSpc>
              <a:spcBef>
                <a:spcPts val="600"/>
              </a:spcBef>
              <a:buNone/>
            </a:pPr>
            <a:r>
              <a:rPr lang="en-US" sz="9600" dirty="0">
                <a:solidFill>
                  <a:srgbClr val="002060"/>
                </a:solidFill>
                <a:ea typeface="Tahoma" panose="020B0604030504040204" pitchFamily="34" charset="0"/>
              </a:rPr>
              <a:t>A Children’s Protective Services referral was received alleging neglect as none of the children have beds. All four children sleep on mattresses on the floor with no bed frames. The twin boys, Jordan and Terry, must share their full-size mattress.</a:t>
            </a:r>
          </a:p>
          <a:p>
            <a:pPr marL="0" indent="0">
              <a:lnSpc>
                <a:spcPct val="120000"/>
              </a:lnSpc>
              <a:spcBef>
                <a:spcPts val="600"/>
              </a:spcBef>
              <a:buNone/>
            </a:pPr>
            <a:r>
              <a:rPr lang="en-US" sz="9600" dirty="0">
                <a:solidFill>
                  <a:srgbClr val="002060"/>
                </a:solidFill>
                <a:ea typeface="Tahoma" panose="020B0604030504040204" pitchFamily="34" charset="0"/>
              </a:rPr>
              <a:t>Ms. Jones shares her bedroom with Lisa and Maggie as they are girls. Ms. Jones does not believe in girls and boys sharing rooms. Ms. Jones has an air mattress for herself.</a:t>
            </a:r>
          </a:p>
          <a:p>
            <a:pPr marL="0" indent="0">
              <a:lnSpc>
                <a:spcPct val="120000"/>
              </a:lnSpc>
              <a:spcBef>
                <a:spcPts val="600"/>
              </a:spcBef>
              <a:buNone/>
            </a:pPr>
            <a:r>
              <a:rPr lang="en-US" sz="9600" dirty="0">
                <a:solidFill>
                  <a:srgbClr val="002060"/>
                </a:solidFill>
                <a:ea typeface="Tahoma" panose="020B0604030504040204" pitchFamily="34" charset="0"/>
              </a:rPr>
              <a:t>Their basic needs are otherwise being met.</a:t>
            </a:r>
          </a:p>
          <a:p>
            <a:pPr marL="0" indent="0">
              <a:buNone/>
            </a:pPr>
            <a:endParaRPr lang="en-US" dirty="0"/>
          </a:p>
        </p:txBody>
      </p:sp>
    </p:spTree>
    <p:extLst>
      <p:ext uri="{BB962C8B-B14F-4D97-AF65-F5344CB8AC3E}">
        <p14:creationId xmlns:p14="http://schemas.microsoft.com/office/powerpoint/2010/main" val="42648688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108E71-B746-D335-0447-FAEE19CD120C}"/>
              </a:ext>
            </a:extLst>
          </p:cNvPr>
          <p:cNvSpPr>
            <a:spLocks noGrp="1"/>
          </p:cNvSpPr>
          <p:nvPr>
            <p:ph type="title"/>
          </p:nvPr>
        </p:nvSpPr>
        <p:spPr/>
        <p:txBody>
          <a:bodyPr>
            <a:normAutofit/>
          </a:bodyPr>
          <a:lstStyle/>
          <a:p>
            <a:r>
              <a:rPr lang="en-US" sz="3200" dirty="0">
                <a:ea typeface="Tahoma" panose="020B0604030504040204" pitchFamily="34" charset="0"/>
              </a:rPr>
              <a:t>Was this case one of neglect or poverty?</a:t>
            </a:r>
          </a:p>
        </p:txBody>
      </p:sp>
      <p:sp>
        <p:nvSpPr>
          <p:cNvPr id="5" name="Content Placeholder 4">
            <a:extLst>
              <a:ext uri="{FF2B5EF4-FFF2-40B4-BE49-F238E27FC236}">
                <a16:creationId xmlns:a16="http://schemas.microsoft.com/office/drawing/2014/main" id="{EE326914-61A9-9A4E-AAF2-E49F8670DD30}"/>
              </a:ext>
            </a:extLst>
          </p:cNvPr>
          <p:cNvSpPr>
            <a:spLocks noGrp="1"/>
          </p:cNvSpPr>
          <p:nvPr>
            <p:ph idx="1"/>
          </p:nvPr>
        </p:nvSpPr>
        <p:spPr/>
        <p:txBody>
          <a:bodyPr/>
          <a:lstStyle/>
          <a:p>
            <a:pPr marL="0" indent="0">
              <a:lnSpc>
                <a:spcPct val="100000"/>
              </a:lnSpc>
              <a:buNone/>
            </a:pPr>
            <a:r>
              <a:rPr lang="en-US" sz="2400" dirty="0">
                <a:solidFill>
                  <a:srgbClr val="002060"/>
                </a:solidFill>
                <a:ea typeface="Tahoma" panose="020B0604030504040204" pitchFamily="34" charset="0"/>
              </a:rPr>
              <a:t>Poverty. </a:t>
            </a:r>
          </a:p>
          <a:p>
            <a:pPr marL="0" indent="0">
              <a:lnSpc>
                <a:spcPct val="100000"/>
              </a:lnSpc>
              <a:buNone/>
            </a:pPr>
            <a:endParaRPr lang="en-US" sz="2400" dirty="0">
              <a:solidFill>
                <a:srgbClr val="002060"/>
              </a:solidFill>
              <a:ea typeface="Tahoma" panose="020B0604030504040204" pitchFamily="34" charset="0"/>
            </a:endParaRPr>
          </a:p>
          <a:p>
            <a:pPr marL="0" indent="0">
              <a:lnSpc>
                <a:spcPct val="100000"/>
              </a:lnSpc>
              <a:buNone/>
            </a:pPr>
            <a:r>
              <a:rPr lang="en-US" sz="2400" dirty="0">
                <a:solidFill>
                  <a:srgbClr val="002060"/>
                </a:solidFill>
                <a:ea typeface="Tahoma" panose="020B0604030504040204" pitchFamily="34" charset="0"/>
              </a:rPr>
              <a:t>Although the children do not have bed frames, their basic needs are being met.  </a:t>
            </a:r>
          </a:p>
          <a:p>
            <a:pPr marL="0" indent="0">
              <a:lnSpc>
                <a:spcPct val="100000"/>
              </a:lnSpc>
              <a:buNone/>
            </a:pPr>
            <a:endParaRPr lang="en-US" sz="2400" dirty="0">
              <a:solidFill>
                <a:srgbClr val="002060"/>
              </a:solidFill>
              <a:ea typeface="Tahoma" panose="020B0604030504040204" pitchFamily="34" charset="0"/>
            </a:endParaRPr>
          </a:p>
          <a:p>
            <a:pPr marL="0" indent="0">
              <a:lnSpc>
                <a:spcPct val="100000"/>
              </a:lnSpc>
              <a:buNone/>
            </a:pPr>
            <a:r>
              <a:rPr lang="en-US" sz="2400" dirty="0">
                <a:solidFill>
                  <a:srgbClr val="002060"/>
                </a:solidFill>
                <a:ea typeface="Tahoma" panose="020B0604030504040204" pitchFamily="34" charset="0"/>
              </a:rPr>
              <a:t>The bed sharing is not a concern in this case. </a:t>
            </a:r>
          </a:p>
          <a:p>
            <a:pPr marL="0" indent="0">
              <a:lnSpc>
                <a:spcPct val="100000"/>
              </a:lnSpc>
              <a:buNone/>
            </a:pPr>
            <a:endParaRPr lang="en-US" sz="2400" dirty="0">
              <a:solidFill>
                <a:srgbClr val="002060"/>
              </a:solidFill>
              <a:ea typeface="Tahoma" panose="020B0604030504040204" pitchFamily="34" charset="0"/>
            </a:endParaRPr>
          </a:p>
          <a:p>
            <a:pPr marL="0" indent="0">
              <a:lnSpc>
                <a:spcPct val="100000"/>
              </a:lnSpc>
              <a:buNone/>
            </a:pPr>
            <a:r>
              <a:rPr lang="en-US" sz="2400" dirty="0">
                <a:solidFill>
                  <a:srgbClr val="002060"/>
                </a:solidFill>
                <a:ea typeface="Tahoma" panose="020B0604030504040204" pitchFamily="34" charset="0"/>
              </a:rPr>
              <a:t>There are no identified safety concerns.</a:t>
            </a:r>
          </a:p>
          <a:p>
            <a:pPr marL="0" indent="0">
              <a:buNone/>
            </a:pPr>
            <a:endParaRPr lang="en-US" dirty="0"/>
          </a:p>
        </p:txBody>
      </p:sp>
    </p:spTree>
    <p:extLst>
      <p:ext uri="{BB962C8B-B14F-4D97-AF65-F5344CB8AC3E}">
        <p14:creationId xmlns:p14="http://schemas.microsoft.com/office/powerpoint/2010/main" val="334795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108E71-B746-D335-0447-FAEE19CD120C}"/>
              </a:ext>
            </a:extLst>
          </p:cNvPr>
          <p:cNvSpPr>
            <a:spLocks noGrp="1"/>
          </p:cNvSpPr>
          <p:nvPr>
            <p:ph type="title"/>
          </p:nvPr>
        </p:nvSpPr>
        <p:spPr/>
        <p:txBody>
          <a:bodyPr>
            <a:normAutofit/>
          </a:bodyPr>
          <a:lstStyle/>
          <a:p>
            <a:r>
              <a:rPr lang="en-US" sz="3200" dirty="0">
                <a:ea typeface="Tahoma" panose="020B0604030504040204" pitchFamily="34" charset="0"/>
              </a:rPr>
              <a:t>Scenario #2: Ms. Smith</a:t>
            </a:r>
            <a:endParaRPr lang="en-US" sz="3200" dirty="0"/>
          </a:p>
        </p:txBody>
      </p:sp>
      <p:sp>
        <p:nvSpPr>
          <p:cNvPr id="5" name="Content Placeholder 4">
            <a:extLst>
              <a:ext uri="{FF2B5EF4-FFF2-40B4-BE49-F238E27FC236}">
                <a16:creationId xmlns:a16="http://schemas.microsoft.com/office/drawing/2014/main" id="{EE326914-61A9-9A4E-AAF2-E49F8670DD30}"/>
              </a:ext>
            </a:extLst>
          </p:cNvPr>
          <p:cNvSpPr>
            <a:spLocks noGrp="1"/>
          </p:cNvSpPr>
          <p:nvPr>
            <p:ph idx="1"/>
          </p:nvPr>
        </p:nvSpPr>
        <p:spPr>
          <a:xfrm>
            <a:off x="540773" y="1474839"/>
            <a:ext cx="11090787" cy="5279252"/>
          </a:xfrm>
        </p:spPr>
        <p:txBody>
          <a:bodyPr>
            <a:normAutofit/>
          </a:bodyPr>
          <a:lstStyle/>
          <a:p>
            <a:pPr marL="0" indent="0">
              <a:lnSpc>
                <a:spcPct val="120000"/>
              </a:lnSpc>
              <a:buNone/>
            </a:pPr>
            <a:r>
              <a:rPr lang="en-US" sz="2400" dirty="0">
                <a:solidFill>
                  <a:srgbClr val="002060"/>
                </a:solidFill>
                <a:ea typeface="Tahoma" panose="020B0604030504040204" pitchFamily="34" charset="0"/>
              </a:rPr>
              <a:t>Ms. Smith’s rent is two months overdue. She has three children; Briana, Stacey, and Jessie. A referral was made stating the children go from house to house "begging for food."</a:t>
            </a:r>
          </a:p>
          <a:p>
            <a:pPr marL="0" indent="0">
              <a:lnSpc>
                <a:spcPct val="120000"/>
              </a:lnSpc>
              <a:buNone/>
            </a:pPr>
            <a:r>
              <a:rPr lang="en-US" sz="2400" dirty="0">
                <a:solidFill>
                  <a:srgbClr val="002060"/>
                </a:solidFill>
                <a:ea typeface="Tahoma" panose="020B0604030504040204" pitchFamily="34" charset="0"/>
              </a:rPr>
              <a:t>Ms. Smith states she must spend her child support money on clothes and beauty products because she is looking for a job. She reported that once she becomes employed, she will be able to pay her rent and buy food for her children. Until then, they will have to make sacrifices.</a:t>
            </a:r>
          </a:p>
          <a:p>
            <a:pPr marL="0" indent="0">
              <a:buNone/>
            </a:pPr>
            <a:endParaRPr lang="en-US" dirty="0"/>
          </a:p>
        </p:txBody>
      </p:sp>
    </p:spTree>
    <p:extLst>
      <p:ext uri="{BB962C8B-B14F-4D97-AF65-F5344CB8AC3E}">
        <p14:creationId xmlns:p14="http://schemas.microsoft.com/office/powerpoint/2010/main" val="3368003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131EA-CA6F-F770-E621-3F8E1B0AF61C}"/>
              </a:ext>
            </a:extLst>
          </p:cNvPr>
          <p:cNvSpPr>
            <a:spLocks noGrp="1"/>
          </p:cNvSpPr>
          <p:nvPr>
            <p:ph type="title"/>
          </p:nvPr>
        </p:nvSpPr>
        <p:spPr/>
        <p:txBody>
          <a:bodyPr>
            <a:normAutofit fontScale="90000"/>
          </a:bodyPr>
          <a:lstStyle/>
          <a:p>
            <a:r>
              <a:rPr lang="en-US" dirty="0"/>
              <a:t>This material is highly sensitive and includes references to child abuse and neglect and may be triggering for some individuals.</a:t>
            </a:r>
          </a:p>
        </p:txBody>
      </p:sp>
    </p:spTree>
    <p:extLst>
      <p:ext uri="{BB962C8B-B14F-4D97-AF65-F5344CB8AC3E}">
        <p14:creationId xmlns:p14="http://schemas.microsoft.com/office/powerpoint/2010/main" val="39190379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108E71-B746-D335-0447-FAEE19CD120C}"/>
              </a:ext>
            </a:extLst>
          </p:cNvPr>
          <p:cNvSpPr>
            <a:spLocks noGrp="1"/>
          </p:cNvSpPr>
          <p:nvPr>
            <p:ph type="title"/>
          </p:nvPr>
        </p:nvSpPr>
        <p:spPr/>
        <p:txBody>
          <a:bodyPr>
            <a:normAutofit/>
          </a:bodyPr>
          <a:lstStyle/>
          <a:p>
            <a:r>
              <a:rPr lang="en-US" sz="3200" dirty="0">
                <a:latin typeface="Tahoma" panose="020B0604030504040204" pitchFamily="34" charset="0"/>
                <a:ea typeface="Tahoma" panose="020B0604030504040204" pitchFamily="34" charset="0"/>
                <a:cs typeface="Tahoma" panose="020B0604030504040204" pitchFamily="34" charset="0"/>
              </a:rPr>
              <a:t>Was this case one of neglect or poverty?</a:t>
            </a:r>
          </a:p>
        </p:txBody>
      </p:sp>
      <p:sp>
        <p:nvSpPr>
          <p:cNvPr id="5" name="Content Placeholder 4">
            <a:extLst>
              <a:ext uri="{FF2B5EF4-FFF2-40B4-BE49-F238E27FC236}">
                <a16:creationId xmlns:a16="http://schemas.microsoft.com/office/drawing/2014/main" id="{EE326914-61A9-9A4E-AAF2-E49F8670DD30}"/>
              </a:ext>
            </a:extLst>
          </p:cNvPr>
          <p:cNvSpPr>
            <a:spLocks noGrp="1"/>
          </p:cNvSpPr>
          <p:nvPr>
            <p:ph idx="1"/>
          </p:nvPr>
        </p:nvSpPr>
        <p:spPr/>
        <p:txBody>
          <a:bodyPr>
            <a:normAutofit/>
          </a:bodyPr>
          <a:lstStyle/>
          <a:p>
            <a:pPr marL="0" indent="0">
              <a:lnSpc>
                <a:spcPct val="110000"/>
              </a:lnSpc>
              <a:buNone/>
            </a:pPr>
            <a:r>
              <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rPr>
              <a:t>Neglect.</a:t>
            </a:r>
          </a:p>
          <a:p>
            <a:pPr marL="0" indent="0">
              <a:lnSpc>
                <a:spcPct val="110000"/>
              </a:lnSpc>
              <a:buNone/>
            </a:pPr>
            <a:endPar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0" indent="0">
              <a:lnSpc>
                <a:spcPct val="110000"/>
              </a:lnSpc>
              <a:buNone/>
            </a:pPr>
            <a:r>
              <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rPr>
              <a:t>Ms. James chooses to spend her money and the children’s child support money on clothes and beauty products for herself instead of buying food for her children. </a:t>
            </a:r>
          </a:p>
          <a:p>
            <a:pPr marL="0" indent="0">
              <a:lnSpc>
                <a:spcPct val="110000"/>
              </a:lnSpc>
              <a:buNone/>
            </a:pPr>
            <a:endPar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0" indent="0">
              <a:lnSpc>
                <a:spcPct val="110000"/>
              </a:lnSpc>
              <a:buNone/>
            </a:pPr>
            <a:r>
              <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rPr>
              <a:t>Her children’s only means of eating is to beg from neighbors. </a:t>
            </a:r>
          </a:p>
          <a:p>
            <a:pPr marL="0" indent="0">
              <a:lnSpc>
                <a:spcPct val="110000"/>
              </a:lnSpc>
              <a:buNone/>
            </a:pPr>
            <a:endParaRPr lang="en-US"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dirty="0"/>
          </a:p>
        </p:txBody>
      </p:sp>
    </p:spTree>
    <p:extLst>
      <p:ext uri="{BB962C8B-B14F-4D97-AF65-F5344CB8AC3E}">
        <p14:creationId xmlns:p14="http://schemas.microsoft.com/office/powerpoint/2010/main" val="259874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108E71-B746-D335-0447-FAEE19CD120C}"/>
              </a:ext>
            </a:extLst>
          </p:cNvPr>
          <p:cNvSpPr>
            <a:spLocks noGrp="1"/>
          </p:cNvSpPr>
          <p:nvPr>
            <p:ph type="title"/>
          </p:nvPr>
        </p:nvSpPr>
        <p:spPr/>
        <p:txBody>
          <a:bodyPr>
            <a:normAutofit/>
          </a:bodyPr>
          <a:lstStyle/>
          <a:p>
            <a:r>
              <a:rPr lang="en-US" sz="3200" dirty="0">
                <a:ea typeface="Tahoma" panose="020B0604030504040204" pitchFamily="34" charset="0"/>
              </a:rPr>
              <a:t>Scenario #3: Mr. Anderson</a:t>
            </a:r>
            <a:endParaRPr lang="en-US" sz="3200" dirty="0"/>
          </a:p>
        </p:txBody>
      </p:sp>
      <p:sp>
        <p:nvSpPr>
          <p:cNvPr id="5" name="Content Placeholder 4">
            <a:extLst>
              <a:ext uri="{FF2B5EF4-FFF2-40B4-BE49-F238E27FC236}">
                <a16:creationId xmlns:a16="http://schemas.microsoft.com/office/drawing/2014/main" id="{EE326914-61A9-9A4E-AAF2-E49F8670DD30}"/>
              </a:ext>
            </a:extLst>
          </p:cNvPr>
          <p:cNvSpPr>
            <a:spLocks noGrp="1"/>
          </p:cNvSpPr>
          <p:nvPr>
            <p:ph idx="1"/>
          </p:nvPr>
        </p:nvSpPr>
        <p:spPr>
          <a:xfrm>
            <a:off x="388374" y="1425029"/>
            <a:ext cx="11415252" cy="5171768"/>
          </a:xfrm>
        </p:spPr>
        <p:txBody>
          <a:bodyPr>
            <a:noAutofit/>
          </a:bodyPr>
          <a:lstStyle/>
          <a:p>
            <a:pPr marL="0" indent="0">
              <a:lnSpc>
                <a:spcPct val="100000"/>
              </a:lnSpc>
              <a:buNone/>
            </a:pPr>
            <a:r>
              <a:rPr lang="en-US" sz="2400" dirty="0">
                <a:solidFill>
                  <a:srgbClr val="002060"/>
                </a:solidFill>
                <a:ea typeface="Tahoma" panose="020B0604030504040204" pitchFamily="34" charset="0"/>
              </a:rPr>
              <a:t>Mr. Anderson is a single father who lives with his two teenaged daughters, Angela and Joy. </a:t>
            </a:r>
          </a:p>
          <a:p>
            <a:pPr marL="0" indent="0">
              <a:lnSpc>
                <a:spcPct val="100000"/>
              </a:lnSpc>
              <a:buNone/>
            </a:pPr>
            <a:r>
              <a:rPr lang="en-US" sz="2400" dirty="0">
                <a:solidFill>
                  <a:srgbClr val="002060"/>
                </a:solidFill>
                <a:ea typeface="Tahoma" panose="020B0604030504040204" pitchFamily="34" charset="0"/>
              </a:rPr>
              <a:t>Mr. Anderson has been unemployed for the past eight months and has exhausted his unemployment benefits. He states he hasn’t been searching for a job because the unemployment rate is so high. He further stated that with what’s going on in this economy, it is too difficult to find a job.</a:t>
            </a:r>
          </a:p>
          <a:p>
            <a:pPr marL="0" indent="0">
              <a:lnSpc>
                <a:spcPct val="100000"/>
              </a:lnSpc>
              <a:buNone/>
            </a:pPr>
            <a:r>
              <a:rPr lang="en-US" sz="2400" dirty="0">
                <a:solidFill>
                  <a:srgbClr val="002060"/>
                </a:solidFill>
                <a:ea typeface="Tahoma" panose="020B0604030504040204" pitchFamily="34" charset="0"/>
              </a:rPr>
              <a:t>Angela and Joy have been observed collecting returnable cans and bottles on several occasions from their neighbor’s garages to buy food at the neighborhood market.  </a:t>
            </a:r>
          </a:p>
          <a:p>
            <a:pPr marL="0" indent="0">
              <a:lnSpc>
                <a:spcPct val="100000"/>
              </a:lnSpc>
              <a:buNone/>
            </a:pPr>
            <a:r>
              <a:rPr lang="en-US" sz="2400" dirty="0">
                <a:solidFill>
                  <a:srgbClr val="002060"/>
                </a:solidFill>
                <a:ea typeface="Tahoma" panose="020B0604030504040204" pitchFamily="34" charset="0"/>
              </a:rPr>
              <a:t>The family has received an eviction notice from their landlord and have 30 days to pay the rent or move. The utility bill is also past due $350.</a:t>
            </a:r>
          </a:p>
          <a:p>
            <a:pPr marL="0" indent="0">
              <a:lnSpc>
                <a:spcPct val="100000"/>
              </a:lnSpc>
              <a:buNone/>
            </a:pPr>
            <a:r>
              <a:rPr lang="en-US" sz="2400" dirty="0">
                <a:solidFill>
                  <a:srgbClr val="002060"/>
                </a:solidFill>
                <a:ea typeface="Tahoma" panose="020B0604030504040204" pitchFamily="34" charset="0"/>
              </a:rPr>
              <a:t>Angela and Joy state that many nights, there is nothing to eat unless they find enough bottles and cans to return for money to buy food. </a:t>
            </a:r>
          </a:p>
          <a:p>
            <a:pPr marL="0" indent="0">
              <a:buNone/>
            </a:pPr>
            <a:endParaRPr lang="en-US" sz="1800" dirty="0"/>
          </a:p>
        </p:txBody>
      </p:sp>
    </p:spTree>
    <p:extLst>
      <p:ext uri="{BB962C8B-B14F-4D97-AF65-F5344CB8AC3E}">
        <p14:creationId xmlns:p14="http://schemas.microsoft.com/office/powerpoint/2010/main" val="32358051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108E71-B746-D335-0447-FAEE19CD120C}"/>
              </a:ext>
            </a:extLst>
          </p:cNvPr>
          <p:cNvSpPr>
            <a:spLocks noGrp="1"/>
          </p:cNvSpPr>
          <p:nvPr>
            <p:ph type="title"/>
          </p:nvPr>
        </p:nvSpPr>
        <p:spPr/>
        <p:txBody>
          <a:bodyPr>
            <a:normAutofit/>
          </a:bodyPr>
          <a:lstStyle/>
          <a:p>
            <a:r>
              <a:rPr lang="en-US" sz="3200" dirty="0">
                <a:ea typeface="Tahoma" panose="020B0604030504040204" pitchFamily="34" charset="0"/>
              </a:rPr>
              <a:t>Was this case one of neglect or poverty?</a:t>
            </a:r>
          </a:p>
        </p:txBody>
      </p:sp>
      <p:sp>
        <p:nvSpPr>
          <p:cNvPr id="5" name="Content Placeholder 4">
            <a:extLst>
              <a:ext uri="{FF2B5EF4-FFF2-40B4-BE49-F238E27FC236}">
                <a16:creationId xmlns:a16="http://schemas.microsoft.com/office/drawing/2014/main" id="{EE326914-61A9-9A4E-AAF2-E49F8670DD30}"/>
              </a:ext>
            </a:extLst>
          </p:cNvPr>
          <p:cNvSpPr>
            <a:spLocks noGrp="1"/>
          </p:cNvSpPr>
          <p:nvPr>
            <p:ph idx="1"/>
          </p:nvPr>
        </p:nvSpPr>
        <p:spPr/>
        <p:txBody>
          <a:bodyPr>
            <a:normAutofit/>
          </a:bodyPr>
          <a:lstStyle/>
          <a:p>
            <a:pPr marL="0" indent="0">
              <a:lnSpc>
                <a:spcPct val="100000"/>
              </a:lnSpc>
              <a:buNone/>
            </a:pPr>
            <a:r>
              <a:rPr lang="en-US" sz="2400" dirty="0">
                <a:solidFill>
                  <a:srgbClr val="002060"/>
                </a:solidFill>
                <a:ea typeface="Tahoma" panose="020B0604030504040204" pitchFamily="34" charset="0"/>
              </a:rPr>
              <a:t>Neglect. </a:t>
            </a:r>
          </a:p>
          <a:p>
            <a:pPr marL="0" indent="0">
              <a:lnSpc>
                <a:spcPct val="100000"/>
              </a:lnSpc>
              <a:buNone/>
            </a:pPr>
            <a:endParaRPr lang="en-US" sz="2400" dirty="0">
              <a:solidFill>
                <a:srgbClr val="002060"/>
              </a:solidFill>
              <a:ea typeface="Tahoma" panose="020B0604030504040204" pitchFamily="34" charset="0"/>
            </a:endParaRPr>
          </a:p>
          <a:p>
            <a:pPr marL="0" indent="0">
              <a:lnSpc>
                <a:spcPct val="100000"/>
              </a:lnSpc>
              <a:buNone/>
            </a:pPr>
            <a:r>
              <a:rPr lang="en-US" sz="2400" dirty="0">
                <a:solidFill>
                  <a:srgbClr val="002060"/>
                </a:solidFill>
                <a:ea typeface="Tahoma" panose="020B0604030504040204" pitchFamily="34" charset="0"/>
              </a:rPr>
              <a:t>Mr. Anderson refuses to seek employment. </a:t>
            </a:r>
          </a:p>
          <a:p>
            <a:pPr marL="0" indent="0">
              <a:lnSpc>
                <a:spcPct val="100000"/>
              </a:lnSpc>
              <a:buNone/>
            </a:pPr>
            <a:endParaRPr lang="en-US" sz="2400" dirty="0">
              <a:solidFill>
                <a:srgbClr val="002060"/>
              </a:solidFill>
              <a:ea typeface="Tahoma" panose="020B0604030504040204" pitchFamily="34" charset="0"/>
            </a:endParaRPr>
          </a:p>
          <a:p>
            <a:pPr marL="0" indent="0">
              <a:lnSpc>
                <a:spcPct val="100000"/>
              </a:lnSpc>
              <a:buNone/>
            </a:pPr>
            <a:r>
              <a:rPr lang="en-US" sz="2400" dirty="0">
                <a:solidFill>
                  <a:srgbClr val="002060"/>
                </a:solidFill>
                <a:ea typeface="Tahoma" panose="020B0604030504040204" pitchFamily="34" charset="0"/>
              </a:rPr>
              <a:t>His children must steal returnable cans and bottles from neighbors to buy food. </a:t>
            </a:r>
          </a:p>
          <a:p>
            <a:pPr marL="0" indent="0">
              <a:lnSpc>
                <a:spcPct val="100000"/>
              </a:lnSpc>
              <a:buNone/>
            </a:pPr>
            <a:endParaRPr lang="en-US" sz="2400" dirty="0">
              <a:solidFill>
                <a:srgbClr val="002060"/>
              </a:solidFill>
              <a:ea typeface="Tahoma" panose="020B0604030504040204" pitchFamily="34" charset="0"/>
            </a:endParaRPr>
          </a:p>
          <a:p>
            <a:pPr marL="0" indent="0">
              <a:lnSpc>
                <a:spcPct val="100000"/>
              </a:lnSpc>
              <a:buNone/>
            </a:pPr>
            <a:r>
              <a:rPr lang="en-US" sz="2400" dirty="0">
                <a:solidFill>
                  <a:srgbClr val="002060"/>
                </a:solidFill>
                <a:ea typeface="Tahoma" panose="020B0604030504040204" pitchFamily="34" charset="0"/>
              </a:rPr>
              <a:t>The children report this occurs on a regular basis.</a:t>
            </a:r>
            <a:endParaRPr lang="en-US" sz="2400" dirty="0"/>
          </a:p>
        </p:txBody>
      </p:sp>
    </p:spTree>
    <p:extLst>
      <p:ext uri="{BB962C8B-B14F-4D97-AF65-F5344CB8AC3E}">
        <p14:creationId xmlns:p14="http://schemas.microsoft.com/office/powerpoint/2010/main" val="369494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108E71-B746-D335-0447-FAEE19CD120C}"/>
              </a:ext>
            </a:extLst>
          </p:cNvPr>
          <p:cNvSpPr>
            <a:spLocks noGrp="1"/>
          </p:cNvSpPr>
          <p:nvPr>
            <p:ph type="title"/>
          </p:nvPr>
        </p:nvSpPr>
        <p:spPr/>
        <p:txBody>
          <a:bodyPr>
            <a:normAutofit/>
          </a:bodyPr>
          <a:lstStyle/>
          <a:p>
            <a:r>
              <a:rPr lang="en-US" sz="3200" dirty="0">
                <a:ea typeface="Tahoma" panose="020B0604030504040204" pitchFamily="34" charset="0"/>
              </a:rPr>
              <a:t>Scenario #4: Ms. Samson</a:t>
            </a:r>
            <a:endParaRPr lang="en-US" sz="3200" dirty="0"/>
          </a:p>
        </p:txBody>
      </p:sp>
      <p:sp>
        <p:nvSpPr>
          <p:cNvPr id="5" name="Content Placeholder 4">
            <a:extLst>
              <a:ext uri="{FF2B5EF4-FFF2-40B4-BE49-F238E27FC236}">
                <a16:creationId xmlns:a16="http://schemas.microsoft.com/office/drawing/2014/main" id="{EE326914-61A9-9A4E-AAF2-E49F8670DD30}"/>
              </a:ext>
            </a:extLst>
          </p:cNvPr>
          <p:cNvSpPr>
            <a:spLocks noGrp="1"/>
          </p:cNvSpPr>
          <p:nvPr>
            <p:ph idx="1"/>
          </p:nvPr>
        </p:nvSpPr>
        <p:spPr>
          <a:xfrm>
            <a:off x="838200" y="1825625"/>
            <a:ext cx="10515600" cy="4855730"/>
          </a:xfrm>
        </p:spPr>
        <p:txBody>
          <a:bodyPr>
            <a:normAutofit fontScale="47500" lnSpcReduction="20000"/>
          </a:bodyPr>
          <a:lstStyle/>
          <a:p>
            <a:pPr marL="0" indent="0">
              <a:lnSpc>
                <a:spcPct val="120000"/>
              </a:lnSpc>
              <a:buNone/>
            </a:pPr>
            <a:r>
              <a:rPr lang="en-US" sz="5100" dirty="0">
                <a:solidFill>
                  <a:srgbClr val="002060"/>
                </a:solidFill>
                <a:ea typeface="Tahoma" panose="020B0604030504040204" pitchFamily="34" charset="0"/>
              </a:rPr>
              <a:t>Ms. Samson is a single parent, and lives in her home with her children Brandon, Destiny, and Savannah.</a:t>
            </a:r>
          </a:p>
          <a:p>
            <a:pPr marL="0" indent="0">
              <a:lnSpc>
                <a:spcPct val="120000"/>
              </a:lnSpc>
              <a:buNone/>
            </a:pPr>
            <a:r>
              <a:rPr lang="en-US" sz="5100" dirty="0">
                <a:solidFill>
                  <a:srgbClr val="002060"/>
                </a:solidFill>
                <a:ea typeface="Tahoma" panose="020B0604030504040204" pitchFamily="34" charset="0"/>
              </a:rPr>
              <a:t>The children attend Western Elementary School. Ms. Samson also works at Western Elementary School as a noon hour aide. She works for six hours a day, Monday through Friday.</a:t>
            </a:r>
          </a:p>
          <a:p>
            <a:pPr marL="0" indent="0">
              <a:lnSpc>
                <a:spcPct val="120000"/>
              </a:lnSpc>
              <a:buNone/>
            </a:pPr>
            <a:r>
              <a:rPr lang="en-US" sz="5100" dirty="0">
                <a:solidFill>
                  <a:srgbClr val="002060"/>
                </a:solidFill>
                <a:ea typeface="Tahoma" panose="020B0604030504040204" pitchFamily="34" charset="0"/>
              </a:rPr>
              <a:t>The children are eligible and receive free breakfast and lunch when they are in school. On the weekends, holidays, and times when school is not in session, Ms. Samson obtains food from churches in their area. Ms. Samson prepares dinner daily to ensure her children have well-balanced nutritious meals. The children also receive a piece of fruit as their daily snack.</a:t>
            </a:r>
          </a:p>
          <a:p>
            <a:pPr marL="0" indent="0">
              <a:buNone/>
            </a:pPr>
            <a:endParaRPr lang="en-US" dirty="0"/>
          </a:p>
        </p:txBody>
      </p:sp>
    </p:spTree>
    <p:extLst>
      <p:ext uri="{BB962C8B-B14F-4D97-AF65-F5344CB8AC3E}">
        <p14:creationId xmlns:p14="http://schemas.microsoft.com/office/powerpoint/2010/main" val="33815639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66EA-4408-03C0-7F20-DF86FB25FAC0}"/>
              </a:ext>
            </a:extLst>
          </p:cNvPr>
          <p:cNvSpPr>
            <a:spLocks noGrp="1"/>
          </p:cNvSpPr>
          <p:nvPr>
            <p:ph type="title"/>
          </p:nvPr>
        </p:nvSpPr>
        <p:spPr/>
        <p:txBody>
          <a:bodyPr>
            <a:normAutofit/>
          </a:bodyPr>
          <a:lstStyle/>
          <a:p>
            <a:r>
              <a:rPr lang="en-US" sz="3200" dirty="0">
                <a:ea typeface="Tahoma" panose="020B0604030504040204" pitchFamily="34" charset="0"/>
              </a:rPr>
              <a:t>Was this case one of neglect or poverty?</a:t>
            </a:r>
          </a:p>
        </p:txBody>
      </p:sp>
      <p:sp>
        <p:nvSpPr>
          <p:cNvPr id="3" name="Content Placeholder 2">
            <a:extLst>
              <a:ext uri="{FF2B5EF4-FFF2-40B4-BE49-F238E27FC236}">
                <a16:creationId xmlns:a16="http://schemas.microsoft.com/office/drawing/2014/main" id="{0DE71814-8DCB-3828-8DF8-0D9375622B95}"/>
              </a:ext>
            </a:extLst>
          </p:cNvPr>
          <p:cNvSpPr>
            <a:spLocks noGrp="1"/>
          </p:cNvSpPr>
          <p:nvPr>
            <p:ph idx="1"/>
          </p:nvPr>
        </p:nvSpPr>
        <p:spPr/>
        <p:txBody>
          <a:bodyPr/>
          <a:lstStyle/>
          <a:p>
            <a:pPr marL="0" indent="0">
              <a:lnSpc>
                <a:spcPct val="100000"/>
              </a:lnSpc>
              <a:buNone/>
            </a:pPr>
            <a:r>
              <a:rPr lang="en-US" sz="2400" dirty="0">
                <a:solidFill>
                  <a:srgbClr val="0F406B"/>
                </a:solidFill>
                <a:ea typeface="Tahoma" panose="020B0604030504040204" pitchFamily="34" charset="0"/>
              </a:rPr>
              <a:t>Poverty.</a:t>
            </a:r>
          </a:p>
          <a:p>
            <a:pPr marL="0" indent="0">
              <a:lnSpc>
                <a:spcPct val="100000"/>
              </a:lnSpc>
              <a:buNone/>
            </a:pPr>
            <a:endParaRPr lang="en-US" sz="2400" dirty="0">
              <a:solidFill>
                <a:srgbClr val="0F406B"/>
              </a:solidFill>
              <a:ea typeface="Tahoma" panose="020B0604030504040204" pitchFamily="34" charset="0"/>
            </a:endParaRPr>
          </a:p>
          <a:p>
            <a:pPr marL="0" indent="0">
              <a:lnSpc>
                <a:spcPct val="100000"/>
              </a:lnSpc>
              <a:buNone/>
            </a:pPr>
            <a:r>
              <a:rPr lang="en-US" sz="2400" dirty="0">
                <a:solidFill>
                  <a:srgbClr val="0F406B"/>
                </a:solidFill>
                <a:ea typeface="Tahoma" panose="020B0604030504040204" pitchFamily="34" charset="0"/>
              </a:rPr>
              <a:t>Although the children don’t have a "surplus" of food in their home, the children receive food throughout the day.</a:t>
            </a:r>
          </a:p>
          <a:p>
            <a:pPr marL="0" indent="0">
              <a:lnSpc>
                <a:spcPct val="100000"/>
              </a:lnSpc>
              <a:buNone/>
            </a:pPr>
            <a:endParaRPr lang="en-US" sz="2400" dirty="0">
              <a:solidFill>
                <a:srgbClr val="0F406B"/>
              </a:solidFill>
              <a:ea typeface="Tahoma" panose="020B0604030504040204" pitchFamily="34" charset="0"/>
            </a:endParaRPr>
          </a:p>
          <a:p>
            <a:pPr marL="0" indent="0">
              <a:lnSpc>
                <a:spcPct val="100000"/>
              </a:lnSpc>
              <a:buNone/>
            </a:pPr>
            <a:r>
              <a:rPr lang="en-US" sz="2400" dirty="0">
                <a:solidFill>
                  <a:srgbClr val="0F406B"/>
                </a:solidFill>
                <a:ea typeface="Tahoma" panose="020B0604030504040204" pitchFamily="34" charset="0"/>
              </a:rPr>
              <a:t>On days the children don’t attend school, Ms. Samson utilizes community resources so they can eat.</a:t>
            </a:r>
          </a:p>
          <a:p>
            <a:pPr marL="0" indent="0">
              <a:buNone/>
            </a:pPr>
            <a:endParaRPr lang="en-US" dirty="0"/>
          </a:p>
        </p:txBody>
      </p:sp>
    </p:spTree>
    <p:extLst>
      <p:ext uri="{BB962C8B-B14F-4D97-AF65-F5344CB8AC3E}">
        <p14:creationId xmlns:p14="http://schemas.microsoft.com/office/powerpoint/2010/main" val="2536845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44507-0255-C756-D296-1870B22D6A9C}"/>
              </a:ext>
            </a:extLst>
          </p:cNvPr>
          <p:cNvSpPr>
            <a:spLocks noGrp="1"/>
          </p:cNvSpPr>
          <p:nvPr>
            <p:ph type="title"/>
          </p:nvPr>
        </p:nvSpPr>
        <p:spPr/>
        <p:txBody>
          <a:bodyPr>
            <a:normAutofit fontScale="90000"/>
          </a:bodyPr>
          <a:lstStyle/>
          <a:p>
            <a:r>
              <a:rPr lang="en-US" dirty="0"/>
              <a:t>Our values and beliefs impact the way we view and service families. Share how your personal beliefs and values could potentially interfere with equitable reporting.</a:t>
            </a:r>
          </a:p>
        </p:txBody>
      </p:sp>
    </p:spTree>
    <p:extLst>
      <p:ext uri="{BB962C8B-B14F-4D97-AF65-F5344CB8AC3E}">
        <p14:creationId xmlns:p14="http://schemas.microsoft.com/office/powerpoint/2010/main" val="36021051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C1305-F3CE-9B0C-9032-8896D82E7E57}"/>
              </a:ext>
            </a:extLst>
          </p:cNvPr>
          <p:cNvSpPr>
            <a:spLocks noGrp="1"/>
          </p:cNvSpPr>
          <p:nvPr>
            <p:ph type="title"/>
          </p:nvPr>
        </p:nvSpPr>
        <p:spPr/>
        <p:txBody>
          <a:bodyPr>
            <a:normAutofit/>
          </a:bodyPr>
          <a:lstStyle/>
          <a:p>
            <a:r>
              <a:rPr lang="en-US" sz="3200" dirty="0">
                <a:ea typeface="Tahoma" panose="020B0604030504040204" pitchFamily="34" charset="0"/>
              </a:rPr>
              <a:t>REPORTING CONCERNS</a:t>
            </a:r>
            <a:endParaRPr lang="en-US" sz="3200" dirty="0"/>
          </a:p>
        </p:txBody>
      </p:sp>
      <p:sp>
        <p:nvSpPr>
          <p:cNvPr id="3" name="Content Placeholder 2">
            <a:extLst>
              <a:ext uri="{FF2B5EF4-FFF2-40B4-BE49-F238E27FC236}">
                <a16:creationId xmlns:a16="http://schemas.microsoft.com/office/drawing/2014/main" id="{2A340607-75DB-63A6-3748-1CAE9A245A44}"/>
              </a:ext>
            </a:extLst>
          </p:cNvPr>
          <p:cNvSpPr>
            <a:spLocks noGrp="1"/>
          </p:cNvSpPr>
          <p:nvPr>
            <p:ph idx="1"/>
          </p:nvPr>
        </p:nvSpPr>
        <p:spPr/>
        <p:txBody>
          <a:body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400" i="0" u="none" strike="noStrike" kern="1200" cap="none" spc="0" normalizeH="0" baseline="0" noProof="0" dirty="0">
                <a:ln>
                  <a:noFill/>
                </a:ln>
                <a:effectLst/>
                <a:uLnTx/>
                <a:uFillTx/>
                <a:ea typeface="Tahoma" panose="020B0604030504040204" pitchFamily="34" charset="0"/>
              </a:rPr>
              <a:t>“I don’t want to interfere in someone’s family.”</a:t>
            </a: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2400" i="0" u="none" strike="noStrike" kern="1200" cap="none" spc="0" normalizeH="0" baseline="0" noProof="0" dirty="0">
              <a:ln>
                <a:noFill/>
              </a:ln>
              <a:solidFill>
                <a:srgbClr val="0B28A3"/>
              </a:solidFill>
              <a:effectLst/>
              <a:uLnTx/>
              <a:uFillTx/>
              <a:ea typeface="Tahoma" panose="020B0604030504040204" pitchFamily="34" charset="0"/>
            </a:endParaRPr>
          </a:p>
          <a:p>
            <a:pPr marL="0" indent="0" algn="ctr">
              <a:buNone/>
            </a:pPr>
            <a:r>
              <a:rPr lang="en-US" sz="2200" dirty="0">
                <a:solidFill>
                  <a:srgbClr val="000000"/>
                </a:solidFill>
                <a:effectLst/>
                <a:ea typeface="Tahoma" panose="020B0604030504040204" pitchFamily="34" charset="0"/>
              </a:rPr>
              <a:t>You have been trained to recognize when true signs of abuse and neglect are happening and are able to conference with colleagues if you are unsure. While it is difficult to insert yourself into another family’s dynamic, you may be the only person to intervene and ensure a child’s safety. If you suspect child abuse or neglect, you are obligated by law to report. When doing so, be sure to consider your own biases. </a:t>
            </a:r>
          </a:p>
          <a:p>
            <a:pPr marL="0" indent="0" algn="ctr">
              <a:buNone/>
            </a:pPr>
            <a:endParaRPr lang="en-US" dirty="0"/>
          </a:p>
        </p:txBody>
      </p:sp>
    </p:spTree>
    <p:extLst>
      <p:ext uri="{BB962C8B-B14F-4D97-AF65-F5344CB8AC3E}">
        <p14:creationId xmlns:p14="http://schemas.microsoft.com/office/powerpoint/2010/main" val="11431869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60740-FDF5-F1F5-7330-71AD3E97D103}"/>
              </a:ext>
            </a:extLst>
          </p:cNvPr>
          <p:cNvSpPr>
            <a:spLocks noGrp="1"/>
          </p:cNvSpPr>
          <p:nvPr>
            <p:ph type="title"/>
          </p:nvPr>
        </p:nvSpPr>
        <p:spPr/>
        <p:txBody>
          <a:bodyPr>
            <a:normAutofit/>
          </a:bodyPr>
          <a:lstStyle/>
          <a:p>
            <a:pPr algn="ctr"/>
            <a:r>
              <a:rPr lang="en-US" sz="3200" dirty="0">
                <a:ea typeface="Tahoma" panose="020B0604030504040204" pitchFamily="34" charset="0"/>
              </a:rPr>
              <a:t>HOW TO RESPOND WHEN A CHILD TELLS YOU SOMETHING HAPPENED</a:t>
            </a:r>
          </a:p>
        </p:txBody>
      </p:sp>
      <p:sp>
        <p:nvSpPr>
          <p:cNvPr id="3" name="Content Placeholder 2">
            <a:extLst>
              <a:ext uri="{FF2B5EF4-FFF2-40B4-BE49-F238E27FC236}">
                <a16:creationId xmlns:a16="http://schemas.microsoft.com/office/drawing/2014/main" id="{F95B9371-608A-124C-EF56-E0EEC490628F}"/>
              </a:ext>
            </a:extLst>
          </p:cNvPr>
          <p:cNvSpPr>
            <a:spLocks noGrp="1"/>
          </p:cNvSpPr>
          <p:nvPr>
            <p:ph idx="1"/>
          </p:nvPr>
        </p:nvSpPr>
        <p:spPr/>
        <p:txBody>
          <a:bodyPr/>
          <a:lstStyle/>
          <a:p>
            <a:pPr>
              <a:lnSpc>
                <a:spcPct val="100000"/>
              </a:lnSpc>
            </a:pPr>
            <a:r>
              <a:rPr lang="en-US" sz="2400" dirty="0">
                <a:ea typeface="Tahoma" panose="020B0604030504040204" pitchFamily="34" charset="0"/>
              </a:rPr>
              <a:t>Move the child to a place free of distractions and other individuals. </a:t>
            </a:r>
          </a:p>
          <a:p>
            <a:pPr>
              <a:lnSpc>
                <a:spcPct val="100000"/>
              </a:lnSpc>
            </a:pPr>
            <a:r>
              <a:rPr lang="en-US" sz="2400" dirty="0">
                <a:ea typeface="Tahoma" panose="020B0604030504040204" pitchFamily="34" charset="0"/>
              </a:rPr>
              <a:t>Maintain eye contact.</a:t>
            </a:r>
          </a:p>
          <a:p>
            <a:pPr>
              <a:lnSpc>
                <a:spcPct val="100000"/>
              </a:lnSpc>
            </a:pPr>
            <a:r>
              <a:rPr lang="en-US" sz="2400" dirty="0">
                <a:ea typeface="Tahoma" panose="020B0604030504040204" pitchFamily="34" charset="0"/>
              </a:rPr>
              <a:t>Use a soothing and supportive stance and tone.</a:t>
            </a:r>
          </a:p>
          <a:p>
            <a:pPr>
              <a:lnSpc>
                <a:spcPct val="100000"/>
              </a:lnSpc>
            </a:pPr>
            <a:r>
              <a:rPr lang="en-US" sz="2400" dirty="0">
                <a:ea typeface="Tahoma" panose="020B0604030504040204" pitchFamily="34" charset="0"/>
              </a:rPr>
              <a:t>Do not display any signs of shock.</a:t>
            </a:r>
          </a:p>
          <a:p>
            <a:pPr>
              <a:lnSpc>
                <a:spcPct val="100000"/>
              </a:lnSpc>
            </a:pPr>
            <a:r>
              <a:rPr lang="en-US" sz="2400" dirty="0">
                <a:ea typeface="Tahoma" panose="020B0604030504040204" pitchFamily="34" charset="0"/>
              </a:rPr>
              <a:t>Do not display signs of disapproval.</a:t>
            </a:r>
          </a:p>
          <a:p>
            <a:pPr>
              <a:lnSpc>
                <a:spcPct val="100000"/>
              </a:lnSpc>
            </a:pPr>
            <a:r>
              <a:rPr lang="en-US" sz="2400" dirty="0">
                <a:ea typeface="Tahoma" panose="020B0604030504040204" pitchFamily="34" charset="0"/>
              </a:rPr>
              <a:t>Ask </a:t>
            </a:r>
            <a:r>
              <a:rPr lang="en-US" sz="2400" b="1" dirty="0">
                <a:ea typeface="Tahoma" panose="020B0604030504040204" pitchFamily="34" charset="0"/>
              </a:rPr>
              <a:t>only</a:t>
            </a:r>
            <a:r>
              <a:rPr lang="en-US" sz="2400" dirty="0">
                <a:ea typeface="Tahoma" panose="020B0604030504040204" pitchFamily="34" charset="0"/>
              </a:rPr>
              <a:t> open-ended questions (e.g. “how” or “what”).</a:t>
            </a:r>
          </a:p>
          <a:p>
            <a:pPr>
              <a:lnSpc>
                <a:spcPct val="100000"/>
              </a:lnSpc>
            </a:pPr>
            <a:r>
              <a:rPr lang="en-US" sz="2400" dirty="0">
                <a:ea typeface="Tahoma" panose="020B0604030504040204" pitchFamily="34" charset="0"/>
              </a:rPr>
              <a:t>After speaking with the child, take detailed notes about the conversation.</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037796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1EB3E-9365-39EC-E306-64FAF1416932}"/>
              </a:ext>
            </a:extLst>
          </p:cNvPr>
          <p:cNvSpPr>
            <a:spLocks noGrp="1"/>
          </p:cNvSpPr>
          <p:nvPr>
            <p:ph type="title"/>
          </p:nvPr>
        </p:nvSpPr>
        <p:spPr/>
        <p:txBody>
          <a:bodyPr>
            <a:normAutofit/>
          </a:bodyPr>
          <a:lstStyle/>
          <a:p>
            <a:r>
              <a:rPr lang="en-US" sz="3200" dirty="0">
                <a:ea typeface="Tahoma" panose="020B0604030504040204" pitchFamily="34" charset="0"/>
              </a:rPr>
              <a:t>WAYS TO REPORT</a:t>
            </a:r>
            <a:endParaRPr lang="en-US" sz="3200" dirty="0"/>
          </a:p>
        </p:txBody>
      </p:sp>
      <p:sp>
        <p:nvSpPr>
          <p:cNvPr id="3" name="Content Placeholder 2">
            <a:extLst>
              <a:ext uri="{FF2B5EF4-FFF2-40B4-BE49-F238E27FC236}">
                <a16:creationId xmlns:a16="http://schemas.microsoft.com/office/drawing/2014/main" id="{E84A7F53-DADC-8568-E6E2-CE5C2A626670}"/>
              </a:ext>
            </a:extLst>
          </p:cNvPr>
          <p:cNvSpPr>
            <a:spLocks noGrp="1"/>
          </p:cNvSpPr>
          <p:nvPr>
            <p:ph idx="1"/>
          </p:nvPr>
        </p:nvSpPr>
        <p:spPr>
          <a:xfrm>
            <a:off x="838200" y="1664412"/>
            <a:ext cx="10515600" cy="5110461"/>
          </a:xfrm>
        </p:spPr>
        <p:txBody>
          <a:bodyPr>
            <a:normAutofit fontScale="92500" lnSpcReduction="20000"/>
          </a:bodyPr>
          <a:lstStyle/>
          <a:p>
            <a:pPr marL="114300" indent="0" algn="ctr">
              <a:lnSpc>
                <a:spcPct val="110000"/>
              </a:lnSpc>
              <a:buNone/>
              <a:defRPr/>
            </a:pPr>
            <a:r>
              <a:rPr kumimoji="0" lang="en-US" sz="2200" b="1" i="0" u="none" strike="noStrike" kern="1200" cap="none" spc="0" normalizeH="0" baseline="0" noProof="0" dirty="0">
                <a:ln>
                  <a:noFill/>
                </a:ln>
                <a:effectLst/>
                <a:uLnTx/>
                <a:uFillTx/>
                <a:ea typeface="Tahoma" panose="020B0604030504040204" pitchFamily="34" charset="0"/>
              </a:rPr>
              <a:t>Report your concerns to Centralized Intake immediately</a:t>
            </a:r>
            <a:r>
              <a:rPr lang="en-US" sz="2200" b="1" dirty="0">
                <a:ea typeface="Tahoma" panose="020B0604030504040204" pitchFamily="34" charset="0"/>
              </a:rPr>
              <a:t>.</a:t>
            </a:r>
            <a:endParaRPr kumimoji="0" lang="en-US" sz="2200" i="0" u="none" strike="noStrike" kern="1200" cap="none" spc="0" normalizeH="0" baseline="0" noProof="0" dirty="0">
              <a:ln>
                <a:noFill/>
              </a:ln>
              <a:effectLst/>
              <a:uLnTx/>
              <a:uFillTx/>
              <a:ea typeface="Tahoma" panose="020B0604030504040204" pitchFamily="34" charset="0"/>
            </a:endParaRPr>
          </a:p>
          <a:p>
            <a:pPr marL="457200" indent="-342900">
              <a:lnSpc>
                <a:spcPct val="110000"/>
              </a:lnSpc>
              <a:buFont typeface="Wingdings" panose="05000000000000000000" pitchFamily="2" charset="2"/>
              <a:buChar char="§"/>
              <a:defRPr/>
            </a:pPr>
            <a:r>
              <a:rPr kumimoji="0" lang="en-US" sz="2200" i="0" u="none" strike="noStrike" kern="1200" cap="none" spc="0" normalizeH="0" baseline="0" noProof="0" dirty="0">
                <a:ln>
                  <a:noFill/>
                </a:ln>
                <a:effectLst/>
                <a:uLnTx/>
                <a:uFillTx/>
                <a:ea typeface="Tahoma" panose="020B0604030504040204" pitchFamily="34" charset="0"/>
              </a:rPr>
              <a:t>Via phone at (855) </a:t>
            </a:r>
            <a:r>
              <a:rPr lang="en-US" sz="2200" dirty="0">
                <a:ea typeface="Tahoma" panose="020B0604030504040204" pitchFamily="34" charset="0"/>
              </a:rPr>
              <a:t>444-3911.</a:t>
            </a:r>
          </a:p>
          <a:p>
            <a:pPr marL="914400" lvl="1" indent="-342900">
              <a:lnSpc>
                <a:spcPct val="110000"/>
              </a:lnSpc>
              <a:buFont typeface="Wingdings" panose="05000000000000000000" pitchFamily="2" charset="2"/>
              <a:buChar char="§"/>
              <a:defRPr/>
            </a:pPr>
            <a:r>
              <a:rPr lang="en-US" sz="2200" dirty="0">
                <a:ea typeface="Tahoma" panose="020B0604030504040204" pitchFamily="34" charset="0"/>
              </a:rPr>
              <a:t>As outlined on slide 25, notifications must be reported to the hotline, not via the Michigan Online Reporting System (MORS). The reporter must clearly state their intent to report a notification vs. CPS referral.</a:t>
            </a:r>
          </a:p>
          <a:p>
            <a:pPr marL="457200" indent="-342900">
              <a:lnSpc>
                <a:spcPct val="110000"/>
              </a:lnSpc>
              <a:buFont typeface="Wingdings" panose="05000000000000000000" pitchFamily="2" charset="2"/>
              <a:buChar char="§"/>
              <a:defRPr/>
            </a:pPr>
            <a:r>
              <a:rPr kumimoji="0" lang="en-US" sz="2200" i="0" u="none" strike="noStrike" kern="1200" cap="none" spc="0" normalizeH="0" baseline="0" noProof="0" dirty="0">
                <a:ln>
                  <a:noFill/>
                </a:ln>
                <a:effectLst/>
                <a:uLnTx/>
                <a:uFillTx/>
                <a:ea typeface="Tahoma" panose="020B0604030504040204" pitchFamily="34" charset="0"/>
              </a:rPr>
              <a:t>Using the Michigan Online Reporting System (MORS).</a:t>
            </a:r>
          </a:p>
          <a:p>
            <a:pPr marR="0" lvl="2" algn="l" defTabSz="914400" rtl="0" eaLnBrk="1" fontAlgn="auto" latinLnBrk="0" hangingPunct="1">
              <a:lnSpc>
                <a:spcPct val="110000"/>
              </a:lnSpc>
              <a:spcBef>
                <a:spcPct val="20000"/>
              </a:spcBef>
              <a:spcAft>
                <a:spcPts val="0"/>
              </a:spcAft>
              <a:buClrTx/>
              <a:buSzTx/>
              <a:buFont typeface="Wingdings" panose="05000000000000000000" pitchFamily="2" charset="2"/>
              <a:buChar char="§"/>
              <a:tabLst/>
              <a:defRPr/>
            </a:pPr>
            <a:r>
              <a:rPr kumimoji="0" lang="en-US" sz="2200" i="0" u="none" strike="noStrike" kern="1200" cap="none" spc="0" normalizeH="0" baseline="0" noProof="0" dirty="0">
                <a:ln>
                  <a:noFill/>
                </a:ln>
                <a:effectLst/>
                <a:uLnTx/>
                <a:uFillTx/>
                <a:ea typeface="Tahoma" panose="020B0604030504040204" pitchFamily="34" charset="0"/>
              </a:rPr>
              <a:t>State of Michigan employees: MiLogin.</a:t>
            </a:r>
          </a:p>
          <a:p>
            <a:pPr marR="0" lvl="2" algn="l" defTabSz="914400" rtl="0" eaLnBrk="1" fontAlgn="auto" latinLnBrk="0" hangingPunct="1">
              <a:lnSpc>
                <a:spcPct val="110000"/>
              </a:lnSpc>
              <a:spcBef>
                <a:spcPct val="20000"/>
              </a:spcBef>
              <a:spcAft>
                <a:spcPts val="0"/>
              </a:spcAft>
              <a:buClrTx/>
              <a:buSzTx/>
              <a:buFont typeface="Wingdings" panose="05000000000000000000" pitchFamily="2" charset="2"/>
              <a:buChar char="§"/>
              <a:tabLst/>
              <a:defRPr/>
            </a:pPr>
            <a:r>
              <a:rPr kumimoji="0" lang="en-US" sz="2200" i="0" u="none" strike="noStrike" kern="1200" cap="none" spc="0" normalizeH="0" baseline="0" noProof="0" dirty="0">
                <a:ln>
                  <a:noFill/>
                </a:ln>
                <a:effectLst/>
                <a:uLnTx/>
                <a:uFillTx/>
                <a:ea typeface="Tahoma" panose="020B0604030504040204" pitchFamily="34" charset="0"/>
              </a:rPr>
              <a:t>Outside entities: </a:t>
            </a:r>
            <a:r>
              <a:rPr kumimoji="0" lang="en-US" sz="2200" i="0" u="none" strike="noStrike" kern="1200" cap="none" spc="0" normalizeH="0" baseline="0" noProof="0" dirty="0">
                <a:ln>
                  <a:noFill/>
                </a:ln>
                <a:effectLst/>
                <a:uLnTx/>
                <a:uFillTx/>
                <a:ea typeface="Tahoma" panose="020B0604030504040204" pitchFamily="34" charset="0"/>
                <a:hlinkClick r:id="rId3"/>
              </a:rPr>
              <a:t>michigan.gov/</a:t>
            </a:r>
            <a:r>
              <a:rPr kumimoji="0" lang="en-US" sz="2200" i="0" u="none" strike="noStrike" kern="1200" cap="none" spc="0" normalizeH="0" baseline="0" noProof="0" dirty="0" err="1">
                <a:ln>
                  <a:noFill/>
                </a:ln>
                <a:effectLst/>
                <a:uLnTx/>
                <a:uFillTx/>
                <a:ea typeface="Tahoma" panose="020B0604030504040204" pitchFamily="34" charset="0"/>
                <a:hlinkClick r:id="rId3"/>
              </a:rPr>
              <a:t>mandatedreporter</a:t>
            </a:r>
            <a:r>
              <a:rPr kumimoji="0" lang="en-US" sz="2200" i="0" u="none" strike="noStrike" kern="1200" cap="none" spc="0" normalizeH="0" baseline="0" noProof="0" dirty="0">
                <a:ln>
                  <a:noFill/>
                </a:ln>
                <a:effectLst/>
                <a:uLnTx/>
                <a:uFillTx/>
                <a:ea typeface="Tahoma" panose="020B0604030504040204" pitchFamily="34" charset="0"/>
              </a:rPr>
              <a:t>.</a:t>
            </a:r>
          </a:p>
          <a:p>
            <a:pPr marR="0" lvl="2" algn="l" defTabSz="914400" rtl="0" eaLnBrk="1" fontAlgn="auto" latinLnBrk="0" hangingPunct="1">
              <a:lnSpc>
                <a:spcPct val="110000"/>
              </a:lnSpc>
              <a:spcBef>
                <a:spcPct val="20000"/>
              </a:spcBef>
              <a:spcAft>
                <a:spcPts val="0"/>
              </a:spcAft>
              <a:buClrTx/>
              <a:buSzTx/>
              <a:buFont typeface="Wingdings" panose="05000000000000000000" pitchFamily="2" charset="2"/>
              <a:buChar char="§"/>
              <a:tabLst/>
              <a:defRPr/>
            </a:pPr>
            <a:r>
              <a:rPr kumimoji="0" lang="en-US" sz="2200" i="0" u="none" strike="noStrike" kern="1200" cap="none" spc="0" normalizeH="0" baseline="0" noProof="0" dirty="0">
                <a:ln>
                  <a:noFill/>
                </a:ln>
                <a:effectLst/>
                <a:uLnTx/>
                <a:uFillTx/>
                <a:ea typeface="Tahoma" panose="020B0604030504040204" pitchFamily="34" charset="0"/>
              </a:rPr>
              <a:t>Must select the link and register.</a:t>
            </a:r>
          </a:p>
          <a:p>
            <a:pPr marL="457200" indent="-342900">
              <a:lnSpc>
                <a:spcPct val="110000"/>
              </a:lnSpc>
              <a:buFont typeface="Wingdings" panose="05000000000000000000" pitchFamily="2" charset="2"/>
              <a:buChar char="§"/>
              <a:defRPr/>
            </a:pPr>
            <a:r>
              <a:rPr kumimoji="0" lang="en-US" sz="2200" i="0" u="none" strike="noStrike" kern="1200" cap="none" spc="0" normalizeH="0" baseline="0" noProof="0" dirty="0">
                <a:ln>
                  <a:noFill/>
                </a:ln>
                <a:effectLst/>
                <a:uLnTx/>
                <a:uFillTx/>
                <a:ea typeface="Tahoma" panose="020B0604030504040204" pitchFamily="34" charset="0"/>
              </a:rPr>
              <a:t>A written report (DHS-3200) must be filed within 72 hours after completing a verbal report.</a:t>
            </a:r>
          </a:p>
          <a:p>
            <a:pPr marL="914400" lvl="1" indent="-342900">
              <a:lnSpc>
                <a:spcPct val="110000"/>
              </a:lnSpc>
              <a:buFont typeface="Wingdings" panose="05000000000000000000" pitchFamily="2" charset="2"/>
              <a:buChar char="§"/>
              <a:defRPr/>
            </a:pPr>
            <a:r>
              <a:rPr kumimoji="0" lang="en-US" sz="2200" i="0" u="none" strike="noStrike" kern="1200" cap="none" spc="0" normalizeH="0" baseline="0" noProof="0" dirty="0">
                <a:ln>
                  <a:noFill/>
                </a:ln>
                <a:effectLst/>
                <a:uLnTx/>
                <a:uFillTx/>
                <a:ea typeface="Tahoma" panose="020B0604030504040204" pitchFamily="34" charset="0"/>
              </a:rPr>
              <a:t>A DHS-3200 is not required if MORS is utilized to report</a:t>
            </a:r>
            <a:r>
              <a:rPr lang="en-US" sz="2200" dirty="0">
                <a:ea typeface="Tahoma" panose="020B0604030504040204" pitchFamily="34" charset="0"/>
              </a:rPr>
              <a:t>.</a:t>
            </a:r>
            <a:endParaRPr kumimoji="0" lang="en-US" sz="2200" i="0" u="none" strike="noStrike" kern="1200" cap="none" spc="0" normalizeH="0" baseline="0" noProof="0" dirty="0">
              <a:ln>
                <a:noFill/>
              </a:ln>
              <a:effectLst/>
              <a:uLnTx/>
              <a:uFillTx/>
              <a:ea typeface="Tahoma" panose="020B0604030504040204" pitchFamily="34" charset="0"/>
            </a:endParaRPr>
          </a:p>
          <a:p>
            <a:pPr marL="457200" indent="-342900">
              <a:lnSpc>
                <a:spcPct val="110000"/>
              </a:lnSpc>
              <a:buFont typeface="Wingdings" panose="05000000000000000000" pitchFamily="2" charset="2"/>
              <a:buChar char="§"/>
              <a:defRPr/>
            </a:pPr>
            <a:r>
              <a:rPr kumimoji="0" lang="en-US" sz="2200" i="0" u="none" strike="noStrike" kern="1200" cap="none" spc="0" normalizeH="0" baseline="0" noProof="0" dirty="0">
                <a:ln>
                  <a:noFill/>
                </a:ln>
                <a:effectLst/>
                <a:uLnTx/>
                <a:uFillTx/>
                <a:ea typeface="Tahoma" panose="020B0604030504040204" pitchFamily="34" charset="0"/>
              </a:rPr>
              <a:t>If the mandated reporter</a:t>
            </a:r>
            <a:r>
              <a:rPr lang="en-US" sz="2200" dirty="0">
                <a:ea typeface="Tahoma" panose="020B0604030504040204" pitchFamily="34" charset="0"/>
              </a:rPr>
              <a:t> is required by their organization/employer, they should notify the head of the organization when reporting suspected child abuse or neglect. </a:t>
            </a:r>
          </a:p>
          <a:p>
            <a:pPr marL="457200" indent="-342900">
              <a:buFont typeface="Wingdings" panose="05000000000000000000" pitchFamily="2" charset="2"/>
              <a:buChar char="§"/>
              <a:defRPr/>
            </a:pPr>
            <a:endParaRPr kumimoji="0" lang="en-US" sz="190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dirty="0"/>
          </a:p>
        </p:txBody>
      </p:sp>
    </p:spTree>
    <p:extLst>
      <p:ext uri="{BB962C8B-B14F-4D97-AF65-F5344CB8AC3E}">
        <p14:creationId xmlns:p14="http://schemas.microsoft.com/office/powerpoint/2010/main" val="28641402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A5092-529F-E473-825E-81B89BC64884}"/>
              </a:ext>
            </a:extLst>
          </p:cNvPr>
          <p:cNvSpPr>
            <a:spLocks noGrp="1"/>
          </p:cNvSpPr>
          <p:nvPr>
            <p:ph type="title"/>
          </p:nvPr>
        </p:nvSpPr>
        <p:spPr>
          <a:xfrm>
            <a:off x="838200" y="1"/>
            <a:ext cx="9037938" cy="1037689"/>
          </a:xfrm>
        </p:spPr>
        <p:txBody>
          <a:bodyPr>
            <a:normAutofit fontScale="90000"/>
          </a:bodyPr>
          <a:lstStyle/>
          <a:p>
            <a:b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br>
            <a:r>
              <a:rPr lang="en-US" sz="3600" dirty="0">
                <a:ea typeface="Tahoma" panose="020B0604030504040204" pitchFamily="34" charset="0"/>
              </a:rPr>
              <a:t>THE CHILD PROTECTION LAW REQUIRES A DETAILED REPORT</a:t>
            </a:r>
            <a:endParaRPr lang="en-US" sz="3600" dirty="0"/>
          </a:p>
        </p:txBody>
      </p:sp>
      <p:sp>
        <p:nvSpPr>
          <p:cNvPr id="3" name="Content Placeholder 2">
            <a:extLst>
              <a:ext uri="{FF2B5EF4-FFF2-40B4-BE49-F238E27FC236}">
                <a16:creationId xmlns:a16="http://schemas.microsoft.com/office/drawing/2014/main" id="{DF70EC95-EA62-7A47-98E8-3598DF791268}"/>
              </a:ext>
            </a:extLst>
          </p:cNvPr>
          <p:cNvSpPr>
            <a:spLocks noGrp="1"/>
          </p:cNvSpPr>
          <p:nvPr>
            <p:ph idx="1"/>
          </p:nvPr>
        </p:nvSpPr>
        <p:spPr>
          <a:xfrm>
            <a:off x="838200" y="1825624"/>
            <a:ext cx="10515600" cy="4585567"/>
          </a:xfrm>
        </p:spPr>
        <p:txBody>
          <a:bodyPr>
            <a:normAutofit/>
          </a:bodyPr>
          <a:lstStyle/>
          <a:p>
            <a:pPr marL="457200" marR="0" lvl="1" indent="0" algn="l" defTabSz="914400" rtl="0" eaLnBrk="1" fontAlgn="auto" latinLnBrk="0" hangingPunct="1">
              <a:lnSpc>
                <a:spcPct val="90000"/>
              </a:lnSpc>
              <a:spcBef>
                <a:spcPts val="500"/>
              </a:spcBef>
              <a:spcAft>
                <a:spcPts val="0"/>
              </a:spcAft>
              <a:buClrTx/>
              <a:buSzTx/>
              <a:buNone/>
              <a:tabLst/>
              <a:defRPr/>
            </a:pPr>
            <a:endParaRPr lang="en-US" sz="2200" b="1" dirty="0">
              <a:latin typeface="Tahoma" panose="020B0604030504040204" pitchFamily="34" charset="0"/>
              <a:ea typeface="Tahoma" panose="020B0604030504040204" pitchFamily="34" charset="0"/>
              <a:cs typeface="Tahoma" panose="020B0604030504040204" pitchFamily="34" charset="0"/>
            </a:endParaRPr>
          </a:p>
          <a:p>
            <a:pPr marL="457200" marR="0" lvl="1" indent="0" algn="l" defTabSz="914400" rtl="0" eaLnBrk="1" fontAlgn="auto" latinLnBrk="0" hangingPunct="1">
              <a:lnSpc>
                <a:spcPct val="100000"/>
              </a:lnSpc>
              <a:spcBef>
                <a:spcPts val="500"/>
              </a:spcBef>
              <a:spcAft>
                <a:spcPts val="0"/>
              </a:spcAft>
              <a:buClrTx/>
              <a:buSzTx/>
              <a:buNone/>
              <a:tabLst/>
              <a:defRPr/>
            </a:pPr>
            <a:r>
              <a:rPr kumimoji="0" lang="en-US" sz="2200" i="0" u="none" strike="noStrike" kern="1200" cap="none" spc="0" normalizeH="0" baseline="0" noProof="0" dirty="0">
                <a:ln>
                  <a:noFill/>
                </a:ln>
                <a:effectLst/>
                <a:uLnTx/>
                <a:uFillTx/>
                <a:ea typeface="Tahoma" panose="020B0604030504040204" pitchFamily="34" charset="0"/>
              </a:rPr>
              <a:t>“The report shall contain other information available to the reporting person that might establish the cause of the child abuse or child neglect, and the manner in which the child abuse or child neglect occurred.” [MCL 722.623 Sec. 3(2)]</a:t>
            </a:r>
          </a:p>
          <a:p>
            <a:pPr marR="0" lvl="1" algn="l" defTabSz="914400" rtl="0" eaLnBrk="1" fontAlgn="auto" latinLnBrk="0" hangingPunct="1">
              <a:lnSpc>
                <a:spcPct val="100000"/>
              </a:lnSpc>
              <a:spcBef>
                <a:spcPts val="500"/>
              </a:spcBef>
              <a:spcAft>
                <a:spcPts val="0"/>
              </a:spcAft>
              <a:buClrTx/>
              <a:buSzTx/>
              <a:buFont typeface="Wingdings" panose="05000000000000000000" pitchFamily="2" charset="2"/>
              <a:buChar char="ü"/>
              <a:tabLst/>
              <a:defRPr/>
            </a:pPr>
            <a:endParaRPr lang="en-US" sz="2200" dirty="0">
              <a:ea typeface="Tahoma" panose="020B0604030504040204" pitchFamily="34" charset="0"/>
            </a:endParaRPr>
          </a:p>
          <a:p>
            <a:pPr marL="457200" marR="0" lvl="1" indent="0" algn="l" defTabSz="914400" rtl="0" eaLnBrk="1" fontAlgn="auto" latinLnBrk="0" hangingPunct="1">
              <a:lnSpc>
                <a:spcPct val="100000"/>
              </a:lnSpc>
              <a:spcBef>
                <a:spcPts val="500"/>
              </a:spcBef>
              <a:spcAft>
                <a:spcPts val="0"/>
              </a:spcAft>
              <a:buClrTx/>
              <a:buSzTx/>
              <a:buNone/>
              <a:tabLst/>
              <a:defRPr/>
            </a:pPr>
            <a:r>
              <a:rPr kumimoji="0" lang="en-US" sz="2200" i="0" u="none" strike="noStrike" kern="1200" cap="none" spc="0" normalizeH="0" baseline="0" noProof="0" dirty="0">
                <a:ln>
                  <a:noFill/>
                </a:ln>
                <a:effectLst/>
                <a:uLnTx/>
                <a:uFillTx/>
                <a:ea typeface="Tahoma" panose="020B0604030504040204" pitchFamily="34" charset="0"/>
              </a:rPr>
              <a:t>This “other information available to the reporting person” may include details known about the child, family, and the specific situation. Explain the who, what, where, when, why and how. </a:t>
            </a:r>
          </a:p>
          <a:p>
            <a:pPr marL="457200" marR="0" lvl="1" indent="0" algn="l" defTabSz="914400" rtl="0" eaLnBrk="1" fontAlgn="auto" latinLnBrk="0" hangingPunct="1">
              <a:lnSpc>
                <a:spcPct val="100000"/>
              </a:lnSpc>
              <a:spcBef>
                <a:spcPts val="500"/>
              </a:spcBef>
              <a:spcAft>
                <a:spcPts val="0"/>
              </a:spcAft>
              <a:buClrTx/>
              <a:buSzTx/>
              <a:buNone/>
              <a:tabLst/>
              <a:defRPr/>
            </a:pPr>
            <a:endParaRPr kumimoji="0" lang="en-US" sz="2200" i="0" u="none" strike="noStrike" kern="1200" cap="none" spc="0" normalizeH="0" baseline="0" noProof="0" dirty="0">
              <a:ln>
                <a:noFill/>
              </a:ln>
              <a:effectLst/>
              <a:uLnTx/>
              <a:uFillTx/>
              <a:ea typeface="Tahoma" panose="020B0604030504040204" pitchFamily="34" charset="0"/>
            </a:endParaRPr>
          </a:p>
          <a:p>
            <a:pPr marL="457200" lvl="1" indent="0">
              <a:lnSpc>
                <a:spcPct val="100000"/>
              </a:lnSpc>
              <a:spcBef>
                <a:spcPts val="500"/>
              </a:spcBef>
              <a:buNone/>
              <a:defRPr/>
            </a:pPr>
            <a:r>
              <a:rPr lang="en-US" sz="2200" dirty="0">
                <a:ea typeface="Tahoma" panose="020B0604030504040204" pitchFamily="34" charset="0"/>
              </a:rPr>
              <a:t>Referrals should be made even if you do not know all the information but suspect child abuse or neglect.</a:t>
            </a:r>
          </a:p>
          <a:p>
            <a:pPr marL="0" indent="0">
              <a:buNone/>
            </a:pPr>
            <a:endParaRPr lang="en-US" dirty="0"/>
          </a:p>
        </p:txBody>
      </p:sp>
    </p:spTree>
    <p:extLst>
      <p:ext uri="{BB962C8B-B14F-4D97-AF65-F5344CB8AC3E}">
        <p14:creationId xmlns:p14="http://schemas.microsoft.com/office/powerpoint/2010/main" val="3284916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CA420-37AA-924B-F053-A031F70E9DC2}"/>
              </a:ext>
            </a:extLst>
          </p:cNvPr>
          <p:cNvSpPr>
            <a:spLocks noGrp="1"/>
          </p:cNvSpPr>
          <p:nvPr>
            <p:ph type="title"/>
          </p:nvPr>
        </p:nvSpPr>
        <p:spPr/>
        <p:txBody>
          <a:bodyPr>
            <a:normAutofit/>
          </a:bodyPr>
          <a:lstStyle/>
          <a:p>
            <a:r>
              <a:rPr lang="en-US" sz="3200" dirty="0">
                <a:ea typeface="Tahoma" panose="020B0604030504040204" pitchFamily="34" charset="0"/>
              </a:rPr>
              <a:t>OVERVIEW OF DISPROPORTIONALITY</a:t>
            </a:r>
            <a:endParaRPr lang="en-US" sz="3200" dirty="0"/>
          </a:p>
        </p:txBody>
      </p:sp>
      <p:sp>
        <p:nvSpPr>
          <p:cNvPr id="3" name="Content Placeholder 2">
            <a:extLst>
              <a:ext uri="{FF2B5EF4-FFF2-40B4-BE49-F238E27FC236}">
                <a16:creationId xmlns:a16="http://schemas.microsoft.com/office/drawing/2014/main" id="{22D72112-AC59-4F54-192D-A89AB2DE4530}"/>
              </a:ext>
            </a:extLst>
          </p:cNvPr>
          <p:cNvSpPr>
            <a:spLocks noGrp="1"/>
          </p:cNvSpPr>
          <p:nvPr>
            <p:ph idx="1"/>
          </p:nvPr>
        </p:nvSpPr>
        <p:spPr/>
        <p:txBody>
          <a:bodyPr/>
          <a:lstStyle/>
          <a:p>
            <a:pPr marL="0" indent="0" algn="ctr">
              <a:buNone/>
            </a:pPr>
            <a:endParaRPr lang="en-US" sz="2800" b="1" dirty="0">
              <a:solidFill>
                <a:srgbClr val="333399"/>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en-US" b="1" dirty="0">
              <a:solidFill>
                <a:srgbClr val="333399"/>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2400" b="1" dirty="0">
                <a:latin typeface="Tahoma" panose="020B0604030504040204" pitchFamily="34" charset="0"/>
                <a:ea typeface="Tahoma" panose="020B0604030504040204" pitchFamily="34" charset="0"/>
                <a:cs typeface="Tahoma" panose="020B0604030504040204" pitchFamily="34" charset="0"/>
              </a:rPr>
              <a:t>View this video:</a:t>
            </a:r>
          </a:p>
          <a:p>
            <a:pPr marL="0" indent="0" algn="ctr">
              <a:buNone/>
            </a:pPr>
            <a:r>
              <a:rPr lang="en-US" sz="2400" dirty="0">
                <a:latin typeface="Tahoma" panose="020B0604030504040204" pitchFamily="34" charset="0"/>
                <a:ea typeface="Tahoma" panose="020B0604030504040204" pitchFamily="34" charset="0"/>
                <a:cs typeface="Tahoma" panose="020B0604030504040204" pitchFamily="34" charset="0"/>
                <a:hlinkClick r:id="rId4"/>
              </a:rPr>
              <a:t>https://www.youtube.com/watch?v=II_DCm4ShBI</a:t>
            </a:r>
            <a:endParaRPr lang="en-US" sz="2400" dirty="0">
              <a:latin typeface="Tahoma" panose="020B0604030504040204" pitchFamily="34" charset="0"/>
              <a:ea typeface="Tahoma" panose="020B0604030504040204" pitchFamily="34" charset="0"/>
              <a:cs typeface="Tahoma" panose="020B0604030504040204" pitchFamily="34" charset="0"/>
            </a:endParaRPr>
          </a:p>
          <a:p>
            <a:endParaRPr lang="en-US" dirty="0"/>
          </a:p>
        </p:txBody>
      </p:sp>
      <p:pic>
        <p:nvPicPr>
          <p:cNvPr id="4" name="Online Media 3" title="Michigan Disproportionality">
            <a:hlinkClick r:id="" action="ppaction://media"/>
            <a:extLst>
              <a:ext uri="{FF2B5EF4-FFF2-40B4-BE49-F238E27FC236}">
                <a16:creationId xmlns:a16="http://schemas.microsoft.com/office/drawing/2014/main" id="{46637714-AA97-BBE7-3DD3-556E04B2BD60}"/>
              </a:ext>
            </a:extLst>
          </p:cNvPr>
          <p:cNvPicPr>
            <a:picLocks noRot="1" noChangeAspect="1"/>
          </p:cNvPicPr>
          <p:nvPr>
            <a:videoFile r:link="rId1"/>
          </p:nvPr>
        </p:nvPicPr>
        <p:blipFill>
          <a:blip r:embed="rId5"/>
          <a:stretch>
            <a:fillRect/>
          </a:stretch>
        </p:blipFill>
        <p:spPr>
          <a:xfrm>
            <a:off x="1163782" y="1825625"/>
            <a:ext cx="9996054" cy="4595957"/>
          </a:xfrm>
          <a:prstGeom prst="rect">
            <a:avLst/>
          </a:prstGeom>
        </p:spPr>
      </p:pic>
    </p:spTree>
    <p:extLst>
      <p:ext uri="{BB962C8B-B14F-4D97-AF65-F5344CB8AC3E}">
        <p14:creationId xmlns:p14="http://schemas.microsoft.com/office/powerpoint/2010/main" val="218910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51B9A-CC2F-64C1-8636-68DB1AEB2583}"/>
              </a:ext>
            </a:extLst>
          </p:cNvPr>
          <p:cNvSpPr>
            <a:spLocks noGrp="1"/>
          </p:cNvSpPr>
          <p:nvPr>
            <p:ph type="title"/>
          </p:nvPr>
        </p:nvSpPr>
        <p:spPr/>
        <p:txBody>
          <a:bodyPr>
            <a:normAutofit/>
          </a:bodyPr>
          <a:lstStyle/>
          <a:p>
            <a:r>
              <a:rPr kumimoji="0" lang="en-US" sz="3200" i="0" u="none" strike="noStrike" kern="1200" cap="none" spc="0" normalizeH="0" baseline="0" noProof="0" dirty="0">
                <a:ln>
                  <a:noFill/>
                </a:ln>
                <a:effectLst/>
                <a:uLnTx/>
                <a:uFillTx/>
                <a:ea typeface="Tahoma" panose="020B0604030504040204" pitchFamily="34" charset="0"/>
              </a:rPr>
              <a:t>REPORTING</a:t>
            </a:r>
            <a:r>
              <a:rPr lang="en-US" sz="3200" dirty="0">
                <a:ea typeface="Tahoma" panose="020B0604030504040204" pitchFamily="34" charset="0"/>
              </a:rPr>
              <a:t> TO </a:t>
            </a:r>
            <a:r>
              <a:rPr kumimoji="0" lang="en-US" sz="3200" i="0" u="none" strike="noStrike" kern="1200" cap="none" spc="0" normalizeH="0" baseline="0" noProof="0" dirty="0">
                <a:ln>
                  <a:noFill/>
                </a:ln>
                <a:effectLst/>
                <a:uLnTx/>
                <a:uFillTx/>
                <a:ea typeface="Tahoma" panose="020B0604030504040204" pitchFamily="34" charset="0"/>
              </a:rPr>
              <a:t>CENTRALIZED INTAKE</a:t>
            </a:r>
            <a:endParaRPr lang="en-US" sz="3200" dirty="0"/>
          </a:p>
        </p:txBody>
      </p:sp>
      <p:sp>
        <p:nvSpPr>
          <p:cNvPr id="3" name="Content Placeholder 2">
            <a:extLst>
              <a:ext uri="{FF2B5EF4-FFF2-40B4-BE49-F238E27FC236}">
                <a16:creationId xmlns:a16="http://schemas.microsoft.com/office/drawing/2014/main" id="{D5820490-0647-03CA-6703-AC379759510C}"/>
              </a:ext>
            </a:extLst>
          </p:cNvPr>
          <p:cNvSpPr>
            <a:spLocks noGrp="1"/>
          </p:cNvSpPr>
          <p:nvPr>
            <p:ph idx="1"/>
          </p:nvPr>
        </p:nvSpPr>
        <p:spPr/>
        <p:txBody>
          <a:bodyPr>
            <a:normAutofit/>
          </a:bodyPr>
          <a:lstStyle/>
          <a:p>
            <a:pPr marL="0" indent="0">
              <a:lnSpc>
                <a:spcPct val="120000"/>
              </a:lnSpc>
              <a:buNone/>
            </a:pPr>
            <a:r>
              <a:rPr lang="en-US" sz="2400" dirty="0">
                <a:ea typeface="Tahoma" panose="020B0604030504040204" pitchFamily="34" charset="0"/>
              </a:rPr>
              <a:t>Centralized Intake will gather the following from the person who is calling:</a:t>
            </a:r>
            <a:endParaRPr lang="en-US" sz="2400" dirty="0">
              <a:solidFill>
                <a:srgbClr val="333399"/>
              </a:solidFill>
              <a:ea typeface="Tahoma" panose="020B0604030504040204" pitchFamily="34" charset="0"/>
            </a:endParaRPr>
          </a:p>
          <a:p>
            <a:pPr>
              <a:lnSpc>
                <a:spcPct val="120000"/>
              </a:lnSpc>
              <a:buFont typeface="Wingdings" panose="05000000000000000000" pitchFamily="2" charset="2"/>
              <a:buChar char="§"/>
            </a:pPr>
            <a:r>
              <a:rPr lang="en-US" sz="2400" dirty="0">
                <a:ea typeface="Tahoma" panose="020B0604030504040204" pitchFamily="34" charset="0"/>
              </a:rPr>
              <a:t>Name of the child, parent(s), and/or legal guardian(s).</a:t>
            </a:r>
          </a:p>
          <a:p>
            <a:pPr>
              <a:lnSpc>
                <a:spcPct val="120000"/>
              </a:lnSpc>
              <a:buFont typeface="Wingdings" panose="05000000000000000000" pitchFamily="2" charset="2"/>
              <a:buChar char="§"/>
            </a:pPr>
            <a:r>
              <a:rPr lang="en-US" sz="2400" dirty="0">
                <a:ea typeface="Tahoma" panose="020B0604030504040204" pitchFamily="34" charset="0"/>
              </a:rPr>
              <a:t>Description of suspected abuse or neglect.</a:t>
            </a:r>
          </a:p>
          <a:p>
            <a:pPr>
              <a:lnSpc>
                <a:spcPct val="120000"/>
              </a:lnSpc>
              <a:buFont typeface="Wingdings" panose="05000000000000000000" pitchFamily="2" charset="2"/>
              <a:buChar char="§"/>
            </a:pPr>
            <a:r>
              <a:rPr lang="en-US" sz="2400" dirty="0">
                <a:ea typeface="Tahoma" panose="020B0604030504040204" pitchFamily="34" charset="0"/>
              </a:rPr>
              <a:t>Any information that might establish the cause of suspected abuse or neglect.</a:t>
            </a:r>
          </a:p>
          <a:p>
            <a:pPr>
              <a:lnSpc>
                <a:spcPct val="120000"/>
              </a:lnSpc>
              <a:buFont typeface="Wingdings" panose="05000000000000000000" pitchFamily="2" charset="2"/>
              <a:buChar char="§"/>
            </a:pPr>
            <a:r>
              <a:rPr lang="en-US" sz="2400" dirty="0">
                <a:ea typeface="Tahoma" panose="020B0604030504040204" pitchFamily="34" charset="0"/>
              </a:rPr>
              <a:t>Any known demographics for the family.</a:t>
            </a:r>
          </a:p>
          <a:p>
            <a:pPr>
              <a:lnSpc>
                <a:spcPct val="120000"/>
              </a:lnSpc>
              <a:buFont typeface="Wingdings" panose="05000000000000000000" pitchFamily="2" charset="2"/>
              <a:buChar char="§"/>
            </a:pPr>
            <a:r>
              <a:rPr lang="en-US" sz="2400" dirty="0">
                <a:ea typeface="Tahoma" panose="020B0604030504040204" pitchFamily="34" charset="0"/>
              </a:rPr>
              <a:t>Your contact information.</a:t>
            </a:r>
          </a:p>
          <a:p>
            <a:pPr marL="0" indent="0">
              <a:buNone/>
            </a:pPr>
            <a:endParaRPr lang="en-US" dirty="0"/>
          </a:p>
        </p:txBody>
      </p:sp>
    </p:spTree>
    <p:extLst>
      <p:ext uri="{BB962C8B-B14F-4D97-AF65-F5344CB8AC3E}">
        <p14:creationId xmlns:p14="http://schemas.microsoft.com/office/powerpoint/2010/main" val="9630868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91615-EE2C-A905-C913-A1ABDC447CD2}"/>
              </a:ext>
            </a:extLst>
          </p:cNvPr>
          <p:cNvSpPr>
            <a:spLocks noGrp="1"/>
          </p:cNvSpPr>
          <p:nvPr>
            <p:ph type="title"/>
          </p:nvPr>
        </p:nvSpPr>
        <p:spPr/>
        <p:txBody>
          <a:bodyPr>
            <a:normAutofit/>
          </a:bodyPr>
          <a:lstStyle/>
          <a:p>
            <a:r>
              <a:rPr lang="en-US" sz="3200" dirty="0">
                <a:ea typeface="Tahoma" panose="020B0604030504040204" pitchFamily="34" charset="0"/>
              </a:rPr>
              <a:t>WRITTEN REPORT: DHS-3200</a:t>
            </a:r>
          </a:p>
        </p:txBody>
      </p:sp>
      <p:pic>
        <p:nvPicPr>
          <p:cNvPr id="4" name="Content Placeholder 6">
            <a:extLst>
              <a:ext uri="{FF2B5EF4-FFF2-40B4-BE49-F238E27FC236}">
                <a16:creationId xmlns:a16="http://schemas.microsoft.com/office/drawing/2014/main" id="{D1182C27-04BC-A565-AFF8-D5C9B0711890}"/>
              </a:ext>
            </a:extLst>
          </p:cNvPr>
          <p:cNvPicPr>
            <a:picLocks noGrp="1" noChangeAspect="1"/>
          </p:cNvPicPr>
          <p:nvPr>
            <p:ph idx="1"/>
          </p:nvPr>
        </p:nvPicPr>
        <p:blipFill>
          <a:blip r:embed="rId2"/>
          <a:srcRect/>
          <a:stretch/>
        </p:blipFill>
        <p:spPr>
          <a:xfrm>
            <a:off x="2617940" y="1516185"/>
            <a:ext cx="6224805" cy="3576809"/>
          </a:xfrm>
          <a:prstGeom prst="rect">
            <a:avLst/>
          </a:prstGeom>
        </p:spPr>
      </p:pic>
      <p:sp>
        <p:nvSpPr>
          <p:cNvPr id="6" name="TextBox 5">
            <a:extLst>
              <a:ext uri="{FF2B5EF4-FFF2-40B4-BE49-F238E27FC236}">
                <a16:creationId xmlns:a16="http://schemas.microsoft.com/office/drawing/2014/main" id="{B10984D5-EDC8-6CD6-3B33-5F525842485D}"/>
              </a:ext>
            </a:extLst>
          </p:cNvPr>
          <p:cNvSpPr txBox="1"/>
          <p:nvPr/>
        </p:nvSpPr>
        <p:spPr>
          <a:xfrm>
            <a:off x="2744973" y="5092994"/>
            <a:ext cx="6097772" cy="1492716"/>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600"/>
              </a:spcAft>
              <a:buClrTx/>
              <a:buSzTx/>
              <a:buNone/>
              <a:tabLst/>
              <a:defRPr/>
            </a:pPr>
            <a:r>
              <a:rPr kumimoji="0" lang="en-US" sz="1800" i="0" u="none" strike="noStrike" kern="1200" cap="none" spc="0" normalizeH="0" baseline="0" noProof="0" dirty="0">
                <a:ln>
                  <a:noFill/>
                </a:ln>
                <a:effectLst/>
                <a:uLnTx/>
                <a:uFillTx/>
                <a:latin typeface="Arial" panose="020B0604020202020204" pitchFamily="34" charset="0"/>
                <a:ea typeface="Tahoma" panose="020B0604030504040204" pitchFamily="34" charset="0"/>
                <a:cs typeface="Arial" panose="020B0604020202020204" pitchFamily="34" charset="0"/>
              </a:rPr>
              <a:t>To access and download the DHS-32OO Form, click on the following link:</a:t>
            </a:r>
          </a:p>
          <a:p>
            <a:pPr marL="0" marR="0" lvl="0" indent="0" algn="l" defTabSz="914400" rtl="0" eaLnBrk="1" fontAlgn="auto" latinLnBrk="0" hangingPunct="1">
              <a:lnSpc>
                <a:spcPct val="90000"/>
              </a:lnSpc>
              <a:spcBef>
                <a:spcPts val="0"/>
              </a:spcBef>
              <a:spcAft>
                <a:spcPts val="600"/>
              </a:spcAft>
              <a:buClrTx/>
              <a:buSzTx/>
              <a:buNone/>
              <a:tabLst/>
              <a:defRPr/>
            </a:pPr>
            <a:endParaRPr kumimoji="0" lang="en-US" sz="1800" i="0" u="none" strike="noStrike" kern="1200" cap="none" spc="0" normalizeH="0" baseline="0" noProof="0" dirty="0">
              <a:ln>
                <a:noFill/>
              </a:ln>
              <a:effectLst/>
              <a:uLnTx/>
              <a:uFillTx/>
              <a:latin typeface="Arial" panose="020B0604020202020204" pitchFamily="34" charset="0"/>
              <a:ea typeface="Tahoma" panose="020B060403050404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600"/>
              </a:spcAft>
              <a:buClrTx/>
              <a:buSzTx/>
              <a:buNone/>
              <a:tabLst/>
              <a:defRPr/>
            </a:pPr>
            <a:r>
              <a:rPr kumimoji="0" lang="en-US" sz="1800" i="0" u="none" strike="noStrike" kern="1200" cap="none" spc="0" normalizeH="0" baseline="0" noProof="0" dirty="0">
                <a:ln>
                  <a:noFill/>
                </a:ln>
                <a:effectLst/>
                <a:uLnTx/>
                <a:uFillTx/>
                <a:latin typeface="Arial" panose="020B0604020202020204" pitchFamily="34" charset="0"/>
                <a:ea typeface="Tahoma" panose="020B060403050404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https://www.michigan.gov/documents/mdhhs/DHS-3200_524482_7.dot</a:t>
            </a:r>
            <a:endParaRPr kumimoji="0" lang="en-US" sz="1800" i="0" u="none" strike="noStrike" kern="1200" cap="none" spc="0" normalizeH="0" baseline="0" noProof="0" dirty="0">
              <a:ln>
                <a:noFill/>
              </a:ln>
              <a:effectLst/>
              <a:uLnTx/>
              <a:uFillTx/>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3806201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16D21-F62C-2189-FA5A-343DF6C33B2C}"/>
              </a:ext>
            </a:extLst>
          </p:cNvPr>
          <p:cNvSpPr>
            <a:spLocks noGrp="1"/>
          </p:cNvSpPr>
          <p:nvPr>
            <p:ph type="title"/>
          </p:nvPr>
        </p:nvSpPr>
        <p:spPr/>
        <p:txBody>
          <a:bodyPr>
            <a:normAutofit/>
          </a:bodyPr>
          <a:lstStyle/>
          <a:p>
            <a:r>
              <a:rPr lang="en-US" sz="3200" dirty="0">
                <a:ea typeface="Tahoma" panose="020B0604030504040204" pitchFamily="34" charset="0"/>
              </a:rPr>
              <a:t>DETAILED REPORTING EXAMPLE</a:t>
            </a:r>
            <a:endParaRPr lang="en-US" sz="3200" dirty="0"/>
          </a:p>
        </p:txBody>
      </p:sp>
      <p:sp>
        <p:nvSpPr>
          <p:cNvPr id="3" name="Content Placeholder 2">
            <a:extLst>
              <a:ext uri="{FF2B5EF4-FFF2-40B4-BE49-F238E27FC236}">
                <a16:creationId xmlns:a16="http://schemas.microsoft.com/office/drawing/2014/main" id="{DC96161B-45A3-43DA-BE94-7214EED0DB4E}"/>
              </a:ext>
            </a:extLst>
          </p:cNvPr>
          <p:cNvSpPr>
            <a:spLocks noGrp="1"/>
          </p:cNvSpPr>
          <p:nvPr>
            <p:ph idx="1"/>
          </p:nvPr>
        </p:nvSpPr>
        <p:spPr/>
        <p:txBody>
          <a:bodyPr>
            <a:normAutofit/>
          </a:bodyPr>
          <a:lstStyle/>
          <a:p>
            <a:pPr marL="0" indent="0" algn="ctr">
              <a:lnSpc>
                <a:spcPct val="100000"/>
              </a:lnSpc>
              <a:buNone/>
            </a:pPr>
            <a:r>
              <a:rPr lang="en-US" sz="2000" b="1" dirty="0">
                <a:ea typeface="Tahoma" panose="020B0604030504040204" pitchFamily="34" charset="0"/>
              </a:rPr>
              <a:t>Example of a detailed report:</a:t>
            </a:r>
          </a:p>
          <a:p>
            <a:pPr marL="0" indent="0">
              <a:lnSpc>
                <a:spcPct val="100000"/>
              </a:lnSpc>
              <a:buNone/>
            </a:pPr>
            <a:endParaRPr lang="en-US" sz="2400" dirty="0">
              <a:ea typeface="Tahoma" panose="020B0604030504040204" pitchFamily="34" charset="0"/>
            </a:endParaRPr>
          </a:p>
          <a:p>
            <a:pPr lvl="0" algn="ctr">
              <a:lnSpc>
                <a:spcPct val="100000"/>
              </a:lnSpc>
              <a:buNone/>
            </a:pPr>
            <a:r>
              <a:rPr lang="en-US" sz="2400" dirty="0">
                <a:solidFill>
                  <a:schemeClr val="tx1"/>
                </a:solidFill>
                <a:ea typeface="Tahoma" panose="020B0604030504040204" pitchFamily="34" charset="0"/>
              </a:rPr>
              <a:t>“On 05/01/2019, Johnny reported his mother hit him four times on the right elbow with a wooden spoon. The incident happened in Johnny’s bedroom. On 05/02/2019, Johnny had a large, circular, dark purple bruise on his inner right elbow. Johnny is afraid to go home because he fears being hit.”</a:t>
            </a:r>
          </a:p>
          <a:p>
            <a:pPr lvl="0" algn="ctr">
              <a:lnSpc>
                <a:spcPct val="100000"/>
              </a:lnSpc>
              <a:buNone/>
            </a:pPr>
            <a:endParaRPr lang="en-US" sz="2400" dirty="0">
              <a:ea typeface="Tahoma" panose="020B0604030504040204" pitchFamily="34" charset="0"/>
            </a:endParaRPr>
          </a:p>
          <a:p>
            <a:pPr lvl="0" algn="ctr">
              <a:lnSpc>
                <a:spcPct val="100000"/>
              </a:lnSpc>
              <a:buNone/>
            </a:pPr>
            <a:r>
              <a:rPr lang="en-US" sz="2400" dirty="0">
                <a:ea typeface="Tahoma" panose="020B0604030504040204" pitchFamily="34" charset="0"/>
              </a:rPr>
              <a:t>You can also utilize the </a:t>
            </a:r>
            <a:r>
              <a:rPr lang="en-US" sz="2400" dirty="0">
                <a:ea typeface="Tahoma" panose="020B0604030504040204" pitchFamily="34" charset="0"/>
                <a:hlinkClick r:id="rId3">
                  <a:extLst>
                    <a:ext uri="{A12FA001-AC4F-418D-AE19-62706E023703}">
                      <ahyp:hlinkClr xmlns:ahyp="http://schemas.microsoft.com/office/drawing/2018/hyperlinkcolor" val="tx"/>
                    </a:ext>
                  </a:extLst>
                </a:hlinkClick>
              </a:rPr>
              <a:t>Guide to Detailed Reporting </a:t>
            </a:r>
            <a:r>
              <a:rPr lang="en-US" sz="2400" dirty="0">
                <a:ea typeface="Tahoma" panose="020B0604030504040204" pitchFamily="34" charset="0"/>
              </a:rPr>
              <a:t>found on the MDHHS Mandated Reporters website. </a:t>
            </a:r>
          </a:p>
          <a:p>
            <a:pPr marL="0" indent="0">
              <a:buNone/>
            </a:pPr>
            <a:endParaRPr lang="en-US" dirty="0"/>
          </a:p>
        </p:txBody>
      </p:sp>
    </p:spTree>
    <p:extLst>
      <p:ext uri="{BB962C8B-B14F-4D97-AF65-F5344CB8AC3E}">
        <p14:creationId xmlns:p14="http://schemas.microsoft.com/office/powerpoint/2010/main" val="20096234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6">
            <a:extLst>
              <a:ext uri="{FF2B5EF4-FFF2-40B4-BE49-F238E27FC236}">
                <a16:creationId xmlns:a16="http://schemas.microsoft.com/office/drawing/2014/main" id="{678AE867-9462-9B2E-3E0B-C7A6B625D10A}"/>
              </a:ext>
            </a:extLst>
          </p:cNvPr>
          <p:cNvPicPr>
            <a:picLocks noChangeAspect="1"/>
          </p:cNvPicPr>
          <p:nvPr/>
        </p:nvPicPr>
        <p:blipFill>
          <a:blip r:embed="rId3"/>
          <a:stretch>
            <a:fillRect/>
          </a:stretch>
        </p:blipFill>
        <p:spPr>
          <a:xfrm>
            <a:off x="548193" y="2147373"/>
            <a:ext cx="3206774" cy="3206774"/>
          </a:xfrm>
          <a:prstGeom prst="rect">
            <a:avLst/>
          </a:prstGeom>
        </p:spPr>
      </p:pic>
      <p:sp>
        <p:nvSpPr>
          <p:cNvPr id="4" name="TextBox 3">
            <a:extLst>
              <a:ext uri="{FF2B5EF4-FFF2-40B4-BE49-F238E27FC236}">
                <a16:creationId xmlns:a16="http://schemas.microsoft.com/office/drawing/2014/main" id="{F5978A51-68BB-18A5-2F33-740324DCFC0E}"/>
              </a:ext>
            </a:extLst>
          </p:cNvPr>
          <p:cNvSpPr txBox="1"/>
          <p:nvPr/>
        </p:nvSpPr>
        <p:spPr>
          <a:xfrm>
            <a:off x="1746607" y="544799"/>
            <a:ext cx="9185095" cy="584775"/>
          </a:xfrm>
          <a:prstGeom prst="rect">
            <a:avLst/>
          </a:prstGeom>
          <a:noFill/>
        </p:spPr>
        <p:txBody>
          <a:bodyPr wrap="square">
            <a:spAutoFit/>
          </a:bodyPr>
          <a:lstStyle/>
          <a:p>
            <a:r>
              <a:rPr lang="en-US" sz="3200" dirty="0">
                <a:solidFill>
                  <a:schemeClr val="tx1"/>
                </a:solidFill>
                <a:latin typeface="Arial" panose="020B0604020202020204" pitchFamily="34" charset="0"/>
                <a:ea typeface="Tahoma" panose="020B0604030504040204" pitchFamily="34" charset="0"/>
                <a:cs typeface="Arial" panose="020B0604020202020204" pitchFamily="34" charset="0"/>
              </a:rPr>
              <a:t>STATE LAW PROTECTIONS FOR REPORTERS</a:t>
            </a:r>
            <a:endParaRPr lang="en-US" sz="32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A55C0A9-44BA-0AF0-6AAC-7CD99BBACB99}"/>
              </a:ext>
            </a:extLst>
          </p:cNvPr>
          <p:cNvSpPr txBox="1"/>
          <p:nvPr/>
        </p:nvSpPr>
        <p:spPr>
          <a:xfrm>
            <a:off x="3942708" y="1998999"/>
            <a:ext cx="6097712" cy="4119076"/>
          </a:xfrm>
          <a:prstGeom prst="rect">
            <a:avLst/>
          </a:prstGeom>
          <a:noFill/>
        </p:spPr>
        <p:txBody>
          <a:bodyPr wrap="square">
            <a:spAutoFit/>
          </a:body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effectLst/>
                <a:uLnTx/>
                <a:uFillTx/>
                <a:latin typeface="Arial" panose="020B0604020202020204" pitchFamily="34" charset="0"/>
                <a:ea typeface="Tahoma" panose="020B0604030504040204" pitchFamily="34" charset="0"/>
                <a:cs typeface="Arial" panose="020B0604020202020204" pitchFamily="34" charset="0"/>
              </a:rPr>
              <a:t>Immunity Protection</a:t>
            </a:r>
          </a:p>
          <a:p>
            <a:pPr marR="0" lvl="0" algn="l" defTabSz="914400" rtl="0" eaLnBrk="1" fontAlgn="auto" latinLnBrk="0" hangingPunct="1">
              <a:spcBef>
                <a:spcPts val="1000"/>
              </a:spcBef>
              <a:spcAft>
                <a:spcPts val="0"/>
              </a:spcAft>
              <a:buClrTx/>
              <a:buSzTx/>
              <a:buFont typeface="Wingdings" panose="05000000000000000000" pitchFamily="2" charset="2"/>
              <a:buChar char="ü"/>
              <a:tabLst/>
              <a:defRPr/>
            </a:pPr>
            <a:r>
              <a:rPr kumimoji="0" lang="en-US" sz="2200" i="0" u="none" strike="noStrike" kern="1200" cap="none" spc="0" normalizeH="0" baseline="0" noProof="0" dirty="0">
                <a:ln>
                  <a:noFill/>
                </a:ln>
                <a:effectLst/>
                <a:uLnTx/>
                <a:uFillTx/>
                <a:latin typeface="Arial" panose="020B0604020202020204" pitchFamily="34" charset="0"/>
                <a:ea typeface="Tahoma" panose="020B0604030504040204" pitchFamily="34" charset="0"/>
                <a:cs typeface="Arial" panose="020B0604020202020204" pitchFamily="34" charset="0"/>
              </a:rPr>
              <a:t>A person making a report is presumed to have acted in good faith and is immune from civil or criminal liability.</a:t>
            </a:r>
          </a:p>
          <a:p>
            <a:pPr marL="0" marR="0" lvl="0" indent="0" algn="l" defTabSz="914400" rtl="0" eaLnBrk="1" fontAlgn="auto" latinLnBrk="0" hangingPunct="1">
              <a:spcBef>
                <a:spcPts val="1000"/>
              </a:spcBef>
              <a:spcAft>
                <a:spcPts val="0"/>
              </a:spcAft>
              <a:buClrTx/>
              <a:buSzTx/>
              <a:buNone/>
              <a:tabLst/>
              <a:defRPr/>
            </a:pPr>
            <a:endParaRPr kumimoji="0" lang="en-US" sz="2200" i="0" u="none" strike="noStrike" kern="1200" cap="none" spc="0" normalizeH="0" baseline="0" noProof="0" dirty="0">
              <a:ln>
                <a:noFill/>
              </a:ln>
              <a:effectLst/>
              <a:uLnTx/>
              <a:uFillTx/>
              <a:latin typeface="Arial" panose="020B0604020202020204" pitchFamily="34" charset="0"/>
              <a:ea typeface="Tahoma" panose="020B0604030504040204" pitchFamily="34" charset="0"/>
              <a:cs typeface="Arial" panose="020B0604020202020204" pitchFamily="34" charset="0"/>
            </a:endParaRPr>
          </a:p>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effectLst/>
                <a:uLnTx/>
                <a:uFillTx/>
                <a:latin typeface="Arial" panose="020B0604020202020204" pitchFamily="34" charset="0"/>
                <a:ea typeface="Tahoma" panose="020B0604030504040204" pitchFamily="34" charset="0"/>
                <a:cs typeface="Arial" panose="020B0604020202020204" pitchFamily="34" charset="0"/>
              </a:rPr>
              <a:t>Confidentiality Protection (MCL 722.625(5)</a:t>
            </a:r>
          </a:p>
          <a:p>
            <a:pPr marR="0" lvl="0" algn="l" defTabSz="914400" rtl="0" eaLnBrk="1" fontAlgn="auto" latinLnBrk="0" hangingPunct="1">
              <a:spcBef>
                <a:spcPts val="1000"/>
              </a:spcBef>
              <a:spcAft>
                <a:spcPts val="0"/>
              </a:spcAft>
              <a:buClrTx/>
              <a:buSzTx/>
              <a:buFont typeface="Wingdings" panose="05000000000000000000" pitchFamily="2" charset="2"/>
              <a:buChar char="ü"/>
              <a:tabLst/>
              <a:defRPr/>
            </a:pPr>
            <a:r>
              <a:rPr kumimoji="0" lang="en-US" sz="2200" i="0" u="none" strike="noStrike" kern="1200" cap="none" spc="0" normalizeH="0" baseline="0" noProof="0" dirty="0">
                <a:ln>
                  <a:noFill/>
                </a:ln>
                <a:effectLst/>
                <a:uLnTx/>
                <a:uFillTx/>
                <a:latin typeface="Arial" panose="020B0604020202020204" pitchFamily="34" charset="0"/>
                <a:ea typeface="Tahoma" panose="020B0604030504040204" pitchFamily="34" charset="0"/>
                <a:cs typeface="Arial" panose="020B0604020202020204" pitchFamily="34" charset="0"/>
              </a:rPr>
              <a:t>The identity of the referral source is kept confidential without: </a:t>
            </a:r>
          </a:p>
          <a:p>
            <a:pPr marL="685800" marR="0" lvl="1" indent="-228600" algn="l" defTabSz="914400" rtl="0" eaLnBrk="1" fontAlgn="auto" latinLnBrk="0" hangingPunct="1">
              <a:spcBef>
                <a:spcPts val="500"/>
              </a:spcBef>
              <a:spcAft>
                <a:spcPts val="0"/>
              </a:spcAft>
              <a:buClrTx/>
              <a:buSzTx/>
              <a:buFont typeface="Arial" panose="020B0604020202020204" pitchFamily="34" charset="0"/>
              <a:buChar char="•"/>
              <a:tabLst/>
              <a:defRPr/>
            </a:pPr>
            <a:r>
              <a:rPr kumimoji="0" lang="en-US" sz="2200" i="0" u="none" strike="noStrike" kern="1200" cap="none" spc="0" normalizeH="0" baseline="0" noProof="0" dirty="0">
                <a:ln>
                  <a:noFill/>
                </a:ln>
                <a:effectLst/>
                <a:uLnTx/>
                <a:uFillTx/>
                <a:latin typeface="Arial" panose="020B0604020202020204" pitchFamily="34" charset="0"/>
                <a:ea typeface="Tahoma" panose="020B0604030504040204" pitchFamily="34" charset="0"/>
                <a:cs typeface="Arial" panose="020B0604020202020204" pitchFamily="34" charset="0"/>
              </a:rPr>
              <a:t>Consent of the reporter </a:t>
            </a:r>
          </a:p>
          <a:p>
            <a:pPr marL="685800" marR="0" lvl="1" indent="-228600" algn="l" defTabSz="914400" rtl="0" eaLnBrk="1" fontAlgn="auto" latinLnBrk="0" hangingPunct="1">
              <a:spcBef>
                <a:spcPts val="500"/>
              </a:spcBef>
              <a:spcAft>
                <a:spcPts val="0"/>
              </a:spcAft>
              <a:buClrTx/>
              <a:buSzTx/>
              <a:buFont typeface="Arial" panose="020B0604020202020204" pitchFamily="34" charset="0"/>
              <a:buChar char="•"/>
              <a:tabLst/>
              <a:defRPr/>
            </a:pPr>
            <a:r>
              <a:rPr kumimoji="0" lang="en-US" sz="2200" i="0" u="none" strike="noStrike" kern="1200" cap="none" spc="0" normalizeH="0" baseline="0" noProof="0" dirty="0">
                <a:ln>
                  <a:noFill/>
                </a:ln>
                <a:effectLst/>
                <a:uLnTx/>
                <a:uFillTx/>
                <a:latin typeface="Arial" panose="020B0604020202020204" pitchFamily="34" charset="0"/>
                <a:ea typeface="Tahoma" panose="020B0604030504040204" pitchFamily="34" charset="0"/>
                <a:cs typeface="Arial" panose="020B0604020202020204" pitchFamily="34" charset="0"/>
              </a:rPr>
              <a:t>Judicial order</a:t>
            </a:r>
            <a:endParaRPr lang="en-US" sz="2200" dirty="0">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3762835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3350B-2852-21B9-34E8-0542C56C2CB3}"/>
              </a:ext>
            </a:extLst>
          </p:cNvPr>
          <p:cNvSpPr>
            <a:spLocks noGrp="1"/>
          </p:cNvSpPr>
          <p:nvPr>
            <p:ph type="title"/>
          </p:nvPr>
        </p:nvSpPr>
        <p:spPr>
          <a:xfrm>
            <a:off x="304800" y="1"/>
            <a:ext cx="9571338" cy="1325564"/>
          </a:xfrm>
        </p:spPr>
        <p:txBody>
          <a:bodyPr>
            <a:normAutofit/>
          </a:bodyPr>
          <a:lstStyle/>
          <a:p>
            <a:r>
              <a:rPr lang="en-US" sz="3200" dirty="0">
                <a:ea typeface="Tahoma" panose="020B0604030504040204" pitchFamily="34" charset="0"/>
              </a:rPr>
              <a:t>STATE LAW PENALTIES for NOT REPORTING AS REQUIRED</a:t>
            </a:r>
            <a:endParaRPr lang="en-US" sz="3200" dirty="0"/>
          </a:p>
        </p:txBody>
      </p:sp>
      <p:sp>
        <p:nvSpPr>
          <p:cNvPr id="3" name="Content Placeholder 2">
            <a:extLst>
              <a:ext uri="{FF2B5EF4-FFF2-40B4-BE49-F238E27FC236}">
                <a16:creationId xmlns:a16="http://schemas.microsoft.com/office/drawing/2014/main" id="{B938E3C1-21DC-382F-F0BB-48FCDBDE165C}"/>
              </a:ext>
            </a:extLst>
          </p:cNvPr>
          <p:cNvSpPr>
            <a:spLocks noGrp="1"/>
          </p:cNvSpPr>
          <p:nvPr>
            <p:ph idx="1"/>
          </p:nvPr>
        </p:nvSpPr>
        <p:spPr/>
        <p:txBody>
          <a:bodyPr>
            <a:normAutofit fontScale="85000" lnSpcReduction="20000"/>
          </a:bodyPr>
          <a:lstStyle/>
          <a:p>
            <a:pPr marL="0" indent="0">
              <a:buNone/>
            </a:pPr>
            <a:r>
              <a:rPr lang="en-US" dirty="0">
                <a:ea typeface="Tahoma" panose="020B0604030504040204" pitchFamily="34" charset="0"/>
              </a:rPr>
              <a:t>While there are criminal penalties for not reporting suspected child abuse and/or neglect, this is infrequent. There is greater harm caused by the disproportionate reporting of families with marginalized identities when it’s unnecessary. </a:t>
            </a:r>
          </a:p>
          <a:p>
            <a:pPr marL="0" indent="0">
              <a:buNone/>
            </a:pPr>
            <a:endParaRPr lang="en-US" b="1" dirty="0">
              <a:ea typeface="Tahoma" panose="020B0604030504040204" pitchFamily="34" charset="0"/>
            </a:endParaRPr>
          </a:p>
          <a:p>
            <a:pPr marL="0" indent="0">
              <a:lnSpc>
                <a:spcPct val="100000"/>
              </a:lnSpc>
              <a:buNone/>
            </a:pPr>
            <a:r>
              <a:rPr lang="en-US" sz="2400" b="1" dirty="0">
                <a:ea typeface="Tahoma" panose="020B0604030504040204" pitchFamily="34" charset="0"/>
              </a:rPr>
              <a:t>Criminal penalties</a:t>
            </a:r>
          </a:p>
          <a:p>
            <a:pPr lvl="1">
              <a:lnSpc>
                <a:spcPct val="100000"/>
              </a:lnSpc>
            </a:pPr>
            <a:r>
              <a:rPr lang="en-US" dirty="0">
                <a:ea typeface="Tahoma" panose="020B0604030504040204" pitchFamily="34" charset="0"/>
              </a:rPr>
              <a:t>93 days in jail, or</a:t>
            </a:r>
          </a:p>
          <a:p>
            <a:pPr lvl="1">
              <a:lnSpc>
                <a:spcPct val="100000"/>
              </a:lnSpc>
            </a:pPr>
            <a:r>
              <a:rPr lang="en-US" dirty="0">
                <a:ea typeface="Tahoma" panose="020B0604030504040204" pitchFamily="34" charset="0"/>
              </a:rPr>
              <a:t>A fine not more than $500, or </a:t>
            </a:r>
          </a:p>
          <a:p>
            <a:pPr lvl="1">
              <a:lnSpc>
                <a:spcPct val="100000"/>
              </a:lnSpc>
            </a:pPr>
            <a:r>
              <a:rPr lang="en-US" dirty="0">
                <a:ea typeface="Tahoma" panose="020B0604030504040204" pitchFamily="34" charset="0"/>
              </a:rPr>
              <a:t>Both</a:t>
            </a:r>
          </a:p>
          <a:p>
            <a:pPr marL="0" indent="0">
              <a:lnSpc>
                <a:spcPct val="100000"/>
              </a:lnSpc>
              <a:buNone/>
            </a:pPr>
            <a:endParaRPr lang="en-US" sz="2400" b="1" dirty="0">
              <a:ea typeface="Tahoma" panose="020B0604030504040204" pitchFamily="34" charset="0"/>
            </a:endParaRPr>
          </a:p>
          <a:p>
            <a:pPr marL="0" indent="0">
              <a:lnSpc>
                <a:spcPct val="100000"/>
              </a:lnSpc>
              <a:buNone/>
            </a:pPr>
            <a:r>
              <a:rPr lang="en-US" sz="2400" b="1" dirty="0">
                <a:ea typeface="Tahoma" panose="020B0604030504040204" pitchFamily="34" charset="0"/>
              </a:rPr>
              <a:t>Civil penalties </a:t>
            </a:r>
          </a:p>
          <a:p>
            <a:pPr lvl="1">
              <a:lnSpc>
                <a:spcPct val="100000"/>
              </a:lnSpc>
            </a:pPr>
            <a:r>
              <a:rPr lang="en-US" dirty="0">
                <a:ea typeface="Tahoma" panose="020B0604030504040204" pitchFamily="34" charset="0"/>
              </a:rPr>
              <a:t>Liable for injuries</a:t>
            </a:r>
          </a:p>
          <a:p>
            <a:pPr lvl="1">
              <a:lnSpc>
                <a:spcPct val="100000"/>
              </a:lnSpc>
            </a:pPr>
            <a:r>
              <a:rPr lang="en-US" dirty="0">
                <a:ea typeface="Tahoma" panose="020B0604030504040204" pitchFamily="34" charset="0"/>
              </a:rPr>
              <a:t>Liable for future loss/damages </a:t>
            </a:r>
          </a:p>
          <a:p>
            <a:pPr marL="0" indent="0" algn="ctr">
              <a:buNone/>
            </a:pPr>
            <a:endParaRPr lang="en-US" sz="2800" b="1" dirty="0">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en-US" dirty="0"/>
          </a:p>
        </p:txBody>
      </p:sp>
    </p:spTree>
    <p:extLst>
      <p:ext uri="{BB962C8B-B14F-4D97-AF65-F5344CB8AC3E}">
        <p14:creationId xmlns:p14="http://schemas.microsoft.com/office/powerpoint/2010/main" val="5504961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57CB2-6AA8-F3CC-AAD7-DC777F1C0310}"/>
              </a:ext>
            </a:extLst>
          </p:cNvPr>
          <p:cNvSpPr>
            <a:spLocks noGrp="1"/>
          </p:cNvSpPr>
          <p:nvPr>
            <p:ph type="title"/>
          </p:nvPr>
        </p:nvSpPr>
        <p:spPr>
          <a:xfrm>
            <a:off x="164123" y="1"/>
            <a:ext cx="9712015" cy="1325564"/>
          </a:xfrm>
        </p:spPr>
        <p:txBody>
          <a:bodyPr>
            <a:normAutofit/>
          </a:bodyPr>
          <a:lstStyle/>
          <a:p>
            <a:r>
              <a:rPr lang="en-US" sz="3200" dirty="0">
                <a:ea typeface="Tahoma" panose="020B0604030504040204" pitchFamily="34" charset="0"/>
              </a:rPr>
              <a:t>STATE LAW PENALTIES for FALSE REPORTING</a:t>
            </a:r>
            <a:endParaRPr lang="en-US" sz="3200" dirty="0"/>
          </a:p>
        </p:txBody>
      </p:sp>
      <p:sp>
        <p:nvSpPr>
          <p:cNvPr id="3" name="Content Placeholder 2">
            <a:extLst>
              <a:ext uri="{FF2B5EF4-FFF2-40B4-BE49-F238E27FC236}">
                <a16:creationId xmlns:a16="http://schemas.microsoft.com/office/drawing/2014/main" id="{323139D4-A66E-76FB-B22D-A71B70BF0D84}"/>
              </a:ext>
            </a:extLst>
          </p:cNvPr>
          <p:cNvSpPr>
            <a:spLocks noGrp="1"/>
          </p:cNvSpPr>
          <p:nvPr>
            <p:ph idx="1"/>
          </p:nvPr>
        </p:nvSpPr>
        <p:spPr>
          <a:xfrm>
            <a:off x="838200" y="1825624"/>
            <a:ext cx="10515600" cy="4803775"/>
          </a:xfrm>
        </p:spPr>
        <p:txBody>
          <a:bodyPr>
            <a:normAutofit/>
          </a:bodyPr>
          <a:lstStyle/>
          <a:p>
            <a:pPr marL="0" indent="0">
              <a:buNone/>
            </a:pPr>
            <a:r>
              <a:rPr lang="en-US" sz="1800" dirty="0">
                <a:ea typeface="Tahoma" panose="020B0604030504040204" pitchFamily="34" charset="0"/>
              </a:rPr>
              <a:t>MCL 722.633, Sec. 13</a:t>
            </a:r>
          </a:p>
          <a:p>
            <a:pPr marL="0" indent="0">
              <a:lnSpc>
                <a:spcPct val="100000"/>
              </a:lnSpc>
              <a:buNone/>
            </a:pPr>
            <a:r>
              <a:rPr lang="en-US" sz="2400" b="1" dirty="0">
                <a:ea typeface="Tahoma" panose="020B0604030504040204" pitchFamily="34" charset="0"/>
              </a:rPr>
              <a:t>If the child abuse or neglect reported would not constitute a crime or would constitute a misdemeanor if the report were true: </a:t>
            </a:r>
          </a:p>
          <a:p>
            <a:pPr lvl="1">
              <a:lnSpc>
                <a:spcPct val="100000"/>
              </a:lnSpc>
            </a:pPr>
            <a:r>
              <a:rPr lang="en-US" dirty="0">
                <a:ea typeface="Tahoma" panose="020B0604030504040204" pitchFamily="34" charset="0"/>
              </a:rPr>
              <a:t>Not more than 93 days in jail, or </a:t>
            </a:r>
          </a:p>
          <a:p>
            <a:pPr lvl="1">
              <a:lnSpc>
                <a:spcPct val="100000"/>
              </a:lnSpc>
            </a:pPr>
            <a:r>
              <a:rPr lang="en-US" dirty="0">
                <a:ea typeface="Tahoma" panose="020B0604030504040204" pitchFamily="34" charset="0"/>
              </a:rPr>
              <a:t>A fine of not more than $100, or </a:t>
            </a:r>
          </a:p>
          <a:p>
            <a:pPr lvl="1">
              <a:lnSpc>
                <a:spcPct val="100000"/>
              </a:lnSpc>
            </a:pPr>
            <a:r>
              <a:rPr lang="en-US" dirty="0">
                <a:ea typeface="Tahoma" panose="020B0604030504040204" pitchFamily="34" charset="0"/>
              </a:rPr>
              <a:t>Both </a:t>
            </a:r>
            <a:endParaRPr lang="en-US" sz="2400" dirty="0">
              <a:ea typeface="Tahoma" panose="020B0604030504040204" pitchFamily="34" charset="0"/>
            </a:endParaRPr>
          </a:p>
          <a:p>
            <a:pPr marL="0" indent="0">
              <a:lnSpc>
                <a:spcPct val="100000"/>
              </a:lnSpc>
              <a:buNone/>
            </a:pPr>
            <a:r>
              <a:rPr lang="en-US" sz="2400" b="1" dirty="0">
                <a:ea typeface="Tahoma" panose="020B0604030504040204" pitchFamily="34" charset="0"/>
              </a:rPr>
              <a:t>If the child abuse or neglect reported would constitute a felony if the report were true, the punishment is the lesser of the following: </a:t>
            </a:r>
          </a:p>
          <a:p>
            <a:pPr lvl="1">
              <a:lnSpc>
                <a:spcPct val="100000"/>
              </a:lnSpc>
            </a:pPr>
            <a:r>
              <a:rPr lang="en-US" dirty="0">
                <a:ea typeface="Tahoma" panose="020B0604030504040204" pitchFamily="34" charset="0"/>
              </a:rPr>
              <a:t>The penalty for the child abuse or neglect falsely reported, </a:t>
            </a:r>
          </a:p>
          <a:p>
            <a:pPr lvl="1">
              <a:lnSpc>
                <a:spcPct val="100000"/>
              </a:lnSpc>
            </a:pPr>
            <a:r>
              <a:rPr lang="en-US" dirty="0">
                <a:ea typeface="Tahoma" panose="020B0604030504040204" pitchFamily="34" charset="0"/>
              </a:rPr>
              <a:t>Imprisonment for not more than 4 years, or a fine of not more than $2,000, or both.</a:t>
            </a:r>
          </a:p>
          <a:p>
            <a:pPr marL="0" indent="0">
              <a:buNone/>
            </a:pPr>
            <a:endParaRPr lang="en-US" dirty="0"/>
          </a:p>
        </p:txBody>
      </p:sp>
    </p:spTree>
    <p:extLst>
      <p:ext uri="{BB962C8B-B14F-4D97-AF65-F5344CB8AC3E}">
        <p14:creationId xmlns:p14="http://schemas.microsoft.com/office/powerpoint/2010/main" val="26788761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0401B-36BB-9C94-163E-3DC1C4AD81C8}"/>
              </a:ext>
            </a:extLst>
          </p:cNvPr>
          <p:cNvSpPr>
            <a:spLocks noGrp="1"/>
          </p:cNvSpPr>
          <p:nvPr>
            <p:ph type="title"/>
          </p:nvPr>
        </p:nvSpPr>
        <p:spPr/>
        <p:txBody>
          <a:bodyPr>
            <a:normAutofit/>
          </a:bodyPr>
          <a:lstStyle/>
          <a:p>
            <a:r>
              <a:rPr lang="en-US" sz="3200" dirty="0">
                <a:ea typeface="Tahoma" panose="020B0604030504040204" pitchFamily="34" charset="0"/>
              </a:rPr>
              <a:t>NEXT STEPS FOLLOWING A REFERRAL</a:t>
            </a:r>
            <a:endParaRPr lang="en-US" sz="3200" dirty="0"/>
          </a:p>
        </p:txBody>
      </p:sp>
      <p:sp>
        <p:nvSpPr>
          <p:cNvPr id="3" name="Content Placeholder 2">
            <a:extLst>
              <a:ext uri="{FF2B5EF4-FFF2-40B4-BE49-F238E27FC236}">
                <a16:creationId xmlns:a16="http://schemas.microsoft.com/office/drawing/2014/main" id="{36CC0E10-7A17-6353-0AD7-537061D5043A}"/>
              </a:ext>
            </a:extLst>
          </p:cNvPr>
          <p:cNvSpPr>
            <a:spLocks noGrp="1"/>
          </p:cNvSpPr>
          <p:nvPr>
            <p:ph idx="1"/>
          </p:nvPr>
        </p:nvSpPr>
        <p:spPr>
          <a:xfrm>
            <a:off x="838200" y="1602886"/>
            <a:ext cx="10515600" cy="5255113"/>
          </a:xfrm>
        </p:spPr>
        <p:txBody>
          <a:bodyPr>
            <a:normAutofit fontScale="62500" lnSpcReduction="20000"/>
          </a:bodyPr>
          <a:lstStyle/>
          <a:p>
            <a:pPr>
              <a:lnSpc>
                <a:spcPct val="120000"/>
              </a:lnSpc>
            </a:pPr>
            <a:r>
              <a:rPr lang="en-US" sz="3500" dirty="0">
                <a:ea typeface="Tahoma" panose="020B0604030504040204" pitchFamily="34" charset="0"/>
              </a:rPr>
              <a:t>The CPS referral will be reviewed by Centralized Intake to make an assignment decision – screen in or screen out for investigation. </a:t>
            </a:r>
          </a:p>
          <a:p>
            <a:pPr lvl="1">
              <a:lnSpc>
                <a:spcPct val="120000"/>
              </a:lnSpc>
            </a:pPr>
            <a:r>
              <a:rPr lang="en-US" sz="3500" dirty="0">
                <a:ea typeface="Tahoma" panose="020B0604030504040204" pitchFamily="34" charset="0"/>
              </a:rPr>
              <a:t>Some screened out referrals may be referred to prevention to provide additional support and/or resources to the family.</a:t>
            </a:r>
          </a:p>
          <a:p>
            <a:pPr>
              <a:lnSpc>
                <a:spcPct val="120000"/>
              </a:lnSpc>
            </a:pPr>
            <a:r>
              <a:rPr lang="en-US" sz="3500" dirty="0">
                <a:ea typeface="Tahoma" panose="020B0604030504040204" pitchFamily="34" charset="0"/>
              </a:rPr>
              <a:t>Mandated reporters may request Centralized Intake’s assignment decision in writing.</a:t>
            </a:r>
          </a:p>
          <a:p>
            <a:pPr>
              <a:lnSpc>
                <a:spcPct val="120000"/>
              </a:lnSpc>
            </a:pPr>
            <a:r>
              <a:rPr lang="en-US" sz="3500" dirty="0">
                <a:ea typeface="Tahoma" panose="020B0604030504040204" pitchFamily="34" charset="0"/>
              </a:rPr>
              <a:t>If the report is assigned for investigation, the mandated reporter will receive a letter indicating the outcome of the investigation. </a:t>
            </a:r>
          </a:p>
          <a:p>
            <a:pPr lvl="1">
              <a:lnSpc>
                <a:spcPct val="120000"/>
              </a:lnSpc>
            </a:pPr>
            <a:r>
              <a:rPr lang="en-US" sz="3500" dirty="0">
                <a:ea typeface="Tahoma" panose="020B0604030504040204" pitchFamily="34" charset="0"/>
              </a:rPr>
              <a:t>It will not include confidential or case specific information, just whether the allegations were confirmed and whether there was court intervention.</a:t>
            </a:r>
          </a:p>
          <a:p>
            <a:pPr>
              <a:lnSpc>
                <a:spcPct val="120000"/>
              </a:lnSpc>
            </a:pPr>
            <a:r>
              <a:rPr lang="en-US" sz="3500" dirty="0">
                <a:ea typeface="Tahoma" panose="020B0604030504040204" pitchFamily="34" charset="0"/>
              </a:rPr>
              <a:t>CPS is no longer required to contact the mandated reporter in an assigned investigation; however, they may to gather additional information or insight.</a:t>
            </a:r>
          </a:p>
          <a:p>
            <a:endParaRPr lang="en-US" dirty="0"/>
          </a:p>
        </p:txBody>
      </p:sp>
    </p:spTree>
    <p:extLst>
      <p:ext uri="{BB962C8B-B14F-4D97-AF65-F5344CB8AC3E}">
        <p14:creationId xmlns:p14="http://schemas.microsoft.com/office/powerpoint/2010/main" val="186310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0401B-36BB-9C94-163E-3DC1C4AD81C8}"/>
              </a:ext>
            </a:extLst>
          </p:cNvPr>
          <p:cNvSpPr>
            <a:spLocks noGrp="1"/>
          </p:cNvSpPr>
          <p:nvPr>
            <p:ph type="title"/>
          </p:nvPr>
        </p:nvSpPr>
        <p:spPr/>
        <p:txBody>
          <a:bodyPr>
            <a:normAutofit/>
          </a:bodyPr>
          <a:lstStyle/>
          <a:p>
            <a:r>
              <a:rPr lang="en-US" sz="3200" dirty="0">
                <a:ea typeface="Tahoma" panose="020B0604030504040204" pitchFamily="34" charset="0"/>
              </a:rPr>
              <a:t>NEXT STEPS FOR CPS</a:t>
            </a:r>
            <a:endParaRPr lang="en-US" sz="3200" dirty="0"/>
          </a:p>
        </p:txBody>
      </p:sp>
      <p:sp>
        <p:nvSpPr>
          <p:cNvPr id="3" name="Content Placeholder 2">
            <a:extLst>
              <a:ext uri="{FF2B5EF4-FFF2-40B4-BE49-F238E27FC236}">
                <a16:creationId xmlns:a16="http://schemas.microsoft.com/office/drawing/2014/main" id="{36CC0E10-7A17-6353-0AD7-537061D5043A}"/>
              </a:ext>
            </a:extLst>
          </p:cNvPr>
          <p:cNvSpPr>
            <a:spLocks noGrp="1"/>
          </p:cNvSpPr>
          <p:nvPr>
            <p:ph idx="1"/>
          </p:nvPr>
        </p:nvSpPr>
        <p:spPr>
          <a:xfrm>
            <a:off x="838200" y="1825625"/>
            <a:ext cx="10515600" cy="5198630"/>
          </a:xfrm>
        </p:spPr>
        <p:txBody>
          <a:bodyPr>
            <a:normAutofit fontScale="77500" lnSpcReduction="20000"/>
          </a:bodyPr>
          <a:lstStyle/>
          <a:p>
            <a:pPr marL="0" indent="0">
              <a:lnSpc>
                <a:spcPct val="120000"/>
              </a:lnSpc>
              <a:buNone/>
            </a:pPr>
            <a:r>
              <a:rPr lang="en-US" sz="2900" b="1" dirty="0">
                <a:ea typeface="Tahoma" panose="020B0604030504040204" pitchFamily="34" charset="0"/>
              </a:rPr>
              <a:t>If assigned for investigation: </a:t>
            </a:r>
          </a:p>
          <a:p>
            <a:pPr lvl="1">
              <a:lnSpc>
                <a:spcPct val="120000"/>
              </a:lnSpc>
              <a:spcBef>
                <a:spcPts val="0"/>
              </a:spcBef>
            </a:pPr>
            <a:r>
              <a:rPr lang="en-US" sz="2900" dirty="0">
                <a:ea typeface="Tahoma" panose="020B0604030504040204" pitchFamily="34" charset="0"/>
              </a:rPr>
              <a:t>A case manager will begin the investigation within 12 or 24 hours and attempt face-to-face contact with all alleged child victims within 24 or 72 hours, depending on the priority response. </a:t>
            </a:r>
          </a:p>
          <a:p>
            <a:pPr lvl="1">
              <a:lnSpc>
                <a:spcPct val="120000"/>
              </a:lnSpc>
              <a:spcBef>
                <a:spcPts val="0"/>
              </a:spcBef>
            </a:pPr>
            <a:r>
              <a:rPr lang="en-US" sz="2900" dirty="0">
                <a:ea typeface="Tahoma" panose="020B0604030504040204" pitchFamily="34" charset="0"/>
              </a:rPr>
              <a:t>CPS will coordinate with law enforcement, as required.</a:t>
            </a:r>
          </a:p>
          <a:p>
            <a:pPr lvl="1">
              <a:lnSpc>
                <a:spcPct val="120000"/>
              </a:lnSpc>
              <a:spcBef>
                <a:spcPts val="0"/>
              </a:spcBef>
            </a:pPr>
            <a:r>
              <a:rPr lang="en-US" sz="2900" dirty="0">
                <a:ea typeface="Tahoma" panose="020B0604030504040204" pitchFamily="34" charset="0"/>
              </a:rPr>
              <a:t>CPS will interview children, adults, neighbors, family members, professional staff, etc. to gather information.</a:t>
            </a:r>
          </a:p>
          <a:p>
            <a:pPr lvl="1">
              <a:lnSpc>
                <a:spcPct val="120000"/>
              </a:lnSpc>
              <a:spcBef>
                <a:spcPts val="0"/>
              </a:spcBef>
            </a:pPr>
            <a:r>
              <a:rPr lang="en-US" sz="2900" dirty="0">
                <a:ea typeface="Tahoma" panose="020B0604030504040204" pitchFamily="34" charset="0"/>
              </a:rPr>
              <a:t>An investigation is normally completed within 30 days. Investigations may be extended if extenuating circumstances exist.</a:t>
            </a:r>
          </a:p>
          <a:p>
            <a:pPr lvl="1">
              <a:lnSpc>
                <a:spcPct val="120000"/>
              </a:lnSpc>
              <a:spcBef>
                <a:spcPts val="0"/>
              </a:spcBef>
            </a:pPr>
            <a:r>
              <a:rPr lang="en-US" sz="2900" dirty="0">
                <a:ea typeface="Tahoma" panose="020B0604030504040204" pitchFamily="34" charset="0"/>
              </a:rPr>
              <a:t>Prevention services may be offered to the family, depending on circumstances and need.</a:t>
            </a:r>
          </a:p>
          <a:p>
            <a:pPr lvl="1">
              <a:lnSpc>
                <a:spcPct val="120000"/>
              </a:lnSpc>
              <a:spcBef>
                <a:spcPts val="0"/>
              </a:spcBef>
            </a:pPr>
            <a:r>
              <a:rPr lang="en-US" sz="2900" dirty="0">
                <a:ea typeface="Tahoma" panose="020B0604030504040204" pitchFamily="34" charset="0"/>
              </a:rPr>
              <a:t>Additional protecting interventions may be necessary, including court intervention – in-home jurisdiction, removal of a perpetrator from the home, or removal.</a:t>
            </a:r>
          </a:p>
          <a:p>
            <a:pPr>
              <a:lnSpc>
                <a:spcPct val="120000"/>
              </a:lnSpc>
              <a:buFont typeface="Wingdings" panose="05000000000000000000" pitchFamily="2" charset="2"/>
              <a:buChar char="ü"/>
            </a:pPr>
            <a:endParaRPr lang="en-US" sz="2900" b="1" dirty="0">
              <a:latin typeface="Tahoma" panose="020B0604030504040204" pitchFamily="34" charset="0"/>
              <a:ea typeface="Tahoma" panose="020B0604030504040204" pitchFamily="34" charset="0"/>
              <a:cs typeface="Tahoma" panose="020B0604030504040204" pitchFamily="34" charset="0"/>
            </a:endParaRPr>
          </a:p>
          <a:p>
            <a:endParaRPr lang="en-US" dirty="0"/>
          </a:p>
        </p:txBody>
      </p:sp>
    </p:spTree>
    <p:extLst>
      <p:ext uri="{BB962C8B-B14F-4D97-AF65-F5344CB8AC3E}">
        <p14:creationId xmlns:p14="http://schemas.microsoft.com/office/powerpoint/2010/main" val="5484587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0401B-36BB-9C94-163E-3DC1C4AD81C8}"/>
              </a:ext>
            </a:extLst>
          </p:cNvPr>
          <p:cNvSpPr>
            <a:spLocks noGrp="1"/>
          </p:cNvSpPr>
          <p:nvPr>
            <p:ph type="title"/>
          </p:nvPr>
        </p:nvSpPr>
        <p:spPr/>
        <p:txBody>
          <a:bodyPr>
            <a:normAutofit/>
          </a:bodyPr>
          <a:lstStyle/>
          <a:p>
            <a:r>
              <a:rPr lang="en-US" sz="3200" dirty="0">
                <a:ea typeface="Tahoma" panose="020B0604030504040204" pitchFamily="34" charset="0"/>
              </a:rPr>
              <a:t>NEXT STEPS FOR CPS</a:t>
            </a:r>
            <a:endParaRPr lang="en-US" sz="3200" dirty="0"/>
          </a:p>
        </p:txBody>
      </p:sp>
      <p:sp>
        <p:nvSpPr>
          <p:cNvPr id="3" name="Content Placeholder 2">
            <a:extLst>
              <a:ext uri="{FF2B5EF4-FFF2-40B4-BE49-F238E27FC236}">
                <a16:creationId xmlns:a16="http://schemas.microsoft.com/office/drawing/2014/main" id="{36CC0E10-7A17-6353-0AD7-537061D5043A}"/>
              </a:ext>
            </a:extLst>
          </p:cNvPr>
          <p:cNvSpPr>
            <a:spLocks noGrp="1"/>
          </p:cNvSpPr>
          <p:nvPr>
            <p:ph idx="1"/>
          </p:nvPr>
        </p:nvSpPr>
        <p:spPr>
          <a:xfrm>
            <a:off x="838200" y="1825625"/>
            <a:ext cx="10515600" cy="5198630"/>
          </a:xfrm>
        </p:spPr>
        <p:txBody>
          <a:bodyPr>
            <a:normAutofit/>
          </a:bodyPr>
          <a:lstStyle/>
          <a:p>
            <a:pPr>
              <a:lnSpc>
                <a:spcPct val="120000"/>
              </a:lnSpc>
              <a:buFont typeface="Wingdings" panose="05000000000000000000" pitchFamily="2" charset="2"/>
              <a:buChar char="ü"/>
            </a:pPr>
            <a:endParaRPr lang="en-US" sz="2900" b="1" dirty="0">
              <a:latin typeface="Tahoma" panose="020B0604030504040204" pitchFamily="34" charset="0"/>
              <a:ea typeface="Tahoma" panose="020B0604030504040204" pitchFamily="34" charset="0"/>
              <a:cs typeface="Tahoma" panose="020B0604030504040204" pitchFamily="34" charset="0"/>
            </a:endParaRPr>
          </a:p>
          <a:p>
            <a:pPr marL="0" indent="0" algn="ctr">
              <a:lnSpc>
                <a:spcPct val="120000"/>
              </a:lnSpc>
              <a:buNone/>
            </a:pPr>
            <a:r>
              <a:rPr lang="en-US" sz="2400" dirty="0">
                <a:ea typeface="Tahoma" panose="020B0604030504040204" pitchFamily="34" charset="0"/>
              </a:rPr>
              <a:t>Approximately 76% of investigations are not confirmed for child abuse and/or neglect, many due to disparate reporting processes and/or misinterpreting poverty as abuse/neglect. For those not confirmed, families may still be referred to prevention services to mitigate any needs of the child(ren) and family, strengthen the family unit, and provide support.  These supports can also be referred prior to involving child welfare to avoid traumatizing a family who may benefit from being provided local resources.</a:t>
            </a:r>
          </a:p>
          <a:p>
            <a:endParaRPr lang="en-US" dirty="0"/>
          </a:p>
        </p:txBody>
      </p:sp>
    </p:spTree>
    <p:extLst>
      <p:ext uri="{BB962C8B-B14F-4D97-AF65-F5344CB8AC3E}">
        <p14:creationId xmlns:p14="http://schemas.microsoft.com/office/powerpoint/2010/main" val="11642344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6F17B1-BE7C-83EE-7CA0-0B2A16D0BF24}"/>
              </a:ext>
            </a:extLst>
          </p:cNvPr>
          <p:cNvSpPr txBox="1"/>
          <p:nvPr/>
        </p:nvSpPr>
        <p:spPr>
          <a:xfrm>
            <a:off x="3047144" y="587475"/>
            <a:ext cx="6097712" cy="584775"/>
          </a:xfrm>
          <a:prstGeom prst="rect">
            <a:avLst/>
          </a:prstGeom>
          <a:noFill/>
        </p:spPr>
        <p:txBody>
          <a:bodyPr wrap="square">
            <a:spAutoFit/>
          </a:bodyPr>
          <a:lstStyle/>
          <a:p>
            <a:pPr algn="ctr"/>
            <a:r>
              <a:rPr kumimoji="0" lang="en-US" sz="3200" i="0" u="none" strike="noStrike" kern="1200" cap="none" spc="0" normalizeH="0" baseline="0" noProof="0" dirty="0">
                <a:ln>
                  <a:noFill/>
                </a:ln>
                <a:solidFill>
                  <a:schemeClr val="tx1"/>
                </a:solidFill>
                <a:uLnTx/>
                <a:uFillTx/>
                <a:latin typeface="Arial" panose="020B0604020202020204" pitchFamily="34" charset="0"/>
                <a:ea typeface="Tahoma" panose="020B0604030504040204" pitchFamily="34" charset="0"/>
                <a:cs typeface="Arial" panose="020B0604020202020204" pitchFamily="34" charset="0"/>
              </a:rPr>
              <a:t>PREVENTION</a:t>
            </a:r>
            <a:endParaRPr lang="en-US" sz="3200" dirty="0">
              <a:latin typeface="Arial" panose="020B0604020202020204" pitchFamily="34" charset="0"/>
              <a:cs typeface="Arial" panose="020B0604020202020204" pitchFamily="34" charset="0"/>
            </a:endParaRPr>
          </a:p>
        </p:txBody>
      </p:sp>
      <p:pic>
        <p:nvPicPr>
          <p:cNvPr id="4" name="Picture 1" descr="Logo&#10;&#10;Description automatically generated">
            <a:extLst>
              <a:ext uri="{FF2B5EF4-FFF2-40B4-BE49-F238E27FC236}">
                <a16:creationId xmlns:a16="http://schemas.microsoft.com/office/drawing/2014/main" id="{9273AFEC-0B6E-46C0-098C-A618917B8C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0905" y="1391432"/>
            <a:ext cx="6570189" cy="1599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DF14E40F-4F7D-AAA0-78F4-1BD96A69D9CD}"/>
              </a:ext>
            </a:extLst>
          </p:cNvPr>
          <p:cNvSpPr txBox="1"/>
          <p:nvPr/>
        </p:nvSpPr>
        <p:spPr>
          <a:xfrm>
            <a:off x="3047144" y="3429000"/>
            <a:ext cx="6097712" cy="2862322"/>
          </a:xfrm>
          <a:prstGeom prst="rect">
            <a:avLst/>
          </a:prstGeom>
          <a:noFill/>
        </p:spPr>
        <p:txBody>
          <a:bodyPr wrap="square">
            <a:spAutoFit/>
          </a:bodyPr>
          <a:lstStyle/>
          <a:p>
            <a:pPr algn="ctr"/>
            <a:r>
              <a:rPr lang="en-US" sz="2000" dirty="0">
                <a:latin typeface="Arial" panose="020B0604020202020204" pitchFamily="34" charset="0"/>
                <a:ea typeface="Tahoma" panose="020B0604030504040204" pitchFamily="34" charset="0"/>
                <a:cs typeface="Arial" panose="020B0604020202020204" pitchFamily="34" charset="0"/>
              </a:rPr>
              <a:t>Children Trust Michigan serves as a voice for Michigan’s children and families and promotes their health, safety and welfare by funding effective local programs and services that prevent child abuse and neglect.</a:t>
            </a:r>
          </a:p>
          <a:p>
            <a:endParaRPr lang="en-US" sz="2000" dirty="0">
              <a:latin typeface="Arial" panose="020B0604020202020204" pitchFamily="34" charset="0"/>
              <a:ea typeface="Tahoma" panose="020B0604030504040204" pitchFamily="34" charset="0"/>
              <a:cs typeface="Arial" panose="020B0604020202020204" pitchFamily="34" charset="0"/>
            </a:endParaRPr>
          </a:p>
          <a:p>
            <a:pPr algn="ctr"/>
            <a:r>
              <a:rPr lang="en-US" sz="2000" dirty="0">
                <a:latin typeface="Arial" panose="020B0604020202020204" pitchFamily="34" charset="0"/>
                <a:ea typeface="Tahoma" panose="020B0604030504040204" pitchFamily="34" charset="0"/>
                <a:cs typeface="Arial" panose="020B0604020202020204" pitchFamily="34" charset="0"/>
              </a:rPr>
              <a:t>Learn more about Children Trust Michigan at </a:t>
            </a:r>
            <a:r>
              <a:rPr lang="en-US" sz="2000" dirty="0">
                <a:effectLst/>
                <a:latin typeface="Arial" panose="020B0604020202020204" pitchFamily="34" charset="0"/>
                <a:ea typeface="Tahoma" panose="020B0604030504040204" pitchFamily="34" charset="0"/>
                <a:cs typeface="Arial" panose="020B0604020202020204" pitchFamily="34" charset="0"/>
                <a:hlinkClick r:id="rId4"/>
              </a:rPr>
              <a:t>michigan.gov/</a:t>
            </a:r>
            <a:r>
              <a:rPr lang="en-US" sz="2000" dirty="0" err="1">
                <a:effectLst/>
                <a:latin typeface="Arial" panose="020B0604020202020204" pitchFamily="34" charset="0"/>
                <a:ea typeface="Tahoma" panose="020B0604030504040204" pitchFamily="34" charset="0"/>
                <a:cs typeface="Arial" panose="020B0604020202020204" pitchFamily="34" charset="0"/>
                <a:hlinkClick r:id="rId4"/>
              </a:rPr>
              <a:t>childrentrustmichigan</a:t>
            </a:r>
            <a:r>
              <a:rPr lang="en-US" sz="2000" dirty="0">
                <a:latin typeface="Arial" panose="020B0604020202020204" pitchFamily="34" charset="0"/>
                <a:ea typeface="Tahoma" panose="020B0604030504040204" pitchFamily="34" charset="0"/>
                <a:cs typeface="Arial" panose="020B0604020202020204" pitchFamily="34" charset="0"/>
                <a:hlinkClick r:id="rId4"/>
              </a:rPr>
              <a:t> </a:t>
            </a:r>
            <a:r>
              <a:rPr lang="en-US" sz="2000" dirty="0">
                <a:latin typeface="Arial" panose="020B0604020202020204" pitchFamily="34" charset="0"/>
                <a:ea typeface="Tahoma" panose="020B0604030504040204" pitchFamily="34" charset="0"/>
                <a:cs typeface="Arial" panose="020B0604020202020204" pitchFamily="34" charset="0"/>
              </a:rPr>
              <a:t>or by calling (517) 241-0042.</a:t>
            </a:r>
          </a:p>
        </p:txBody>
      </p:sp>
    </p:spTree>
    <p:extLst>
      <p:ext uri="{BB962C8B-B14F-4D97-AF65-F5344CB8AC3E}">
        <p14:creationId xmlns:p14="http://schemas.microsoft.com/office/powerpoint/2010/main" val="954896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9AF4D-E416-7CAF-ECCD-DC07336D6B05}"/>
              </a:ext>
            </a:extLst>
          </p:cNvPr>
          <p:cNvSpPr>
            <a:spLocks noGrp="1"/>
          </p:cNvSpPr>
          <p:nvPr>
            <p:ph type="title"/>
          </p:nvPr>
        </p:nvSpPr>
        <p:spPr/>
        <p:txBody>
          <a:bodyPr>
            <a:normAutofit/>
          </a:bodyPr>
          <a:lstStyle/>
          <a:p>
            <a:r>
              <a:rPr lang="en-US" sz="3200" dirty="0">
                <a:ea typeface="Tahoma" panose="020B0604030504040204" pitchFamily="34" charset="0"/>
              </a:rPr>
              <a:t>DISPROPORTIONALITY</a:t>
            </a:r>
            <a:endParaRPr lang="en-US" sz="1800" dirty="0"/>
          </a:p>
        </p:txBody>
      </p:sp>
      <p:sp>
        <p:nvSpPr>
          <p:cNvPr id="3" name="Content Placeholder 2">
            <a:extLst>
              <a:ext uri="{FF2B5EF4-FFF2-40B4-BE49-F238E27FC236}">
                <a16:creationId xmlns:a16="http://schemas.microsoft.com/office/drawing/2014/main" id="{EE1DD251-EA4E-2079-4798-CB867FF89362}"/>
              </a:ext>
            </a:extLst>
          </p:cNvPr>
          <p:cNvSpPr>
            <a:spLocks noGrp="1"/>
          </p:cNvSpPr>
          <p:nvPr>
            <p:ph idx="1"/>
          </p:nvPr>
        </p:nvSpPr>
        <p:spPr/>
        <p:txBody>
          <a:bodyPr>
            <a:normAutofit fontScale="92500" lnSpcReduction="10000"/>
          </a:bodyPr>
          <a:lstStyle/>
          <a:p>
            <a:pPr marL="0" indent="0">
              <a:lnSpc>
                <a:spcPct val="100000"/>
              </a:lnSpc>
              <a:buNone/>
            </a:pPr>
            <a:r>
              <a:rPr lang="en-US" sz="2200" b="1" dirty="0">
                <a:ea typeface="Tahoma" panose="020B0604030504040204" pitchFamily="34" charset="0"/>
              </a:rPr>
              <a:t>What stands out to you from the video?</a:t>
            </a:r>
          </a:p>
          <a:p>
            <a:pPr>
              <a:lnSpc>
                <a:spcPct val="100000"/>
              </a:lnSpc>
              <a:buFont typeface="Wingdings" panose="05000000000000000000" pitchFamily="2" charset="2"/>
              <a:buChar char="ü"/>
            </a:pPr>
            <a:endParaRPr lang="en-US" sz="2200" dirty="0">
              <a:ea typeface="Tahoma" panose="020B0604030504040204" pitchFamily="34" charset="0"/>
            </a:endParaRPr>
          </a:p>
          <a:p>
            <a:pPr>
              <a:lnSpc>
                <a:spcPct val="100000"/>
              </a:lnSpc>
              <a:buFont typeface="Wingdings" panose="05000000000000000000" pitchFamily="2" charset="2"/>
              <a:buChar char="ü"/>
            </a:pPr>
            <a:r>
              <a:rPr lang="en-US" sz="2200" dirty="0">
                <a:ea typeface="Tahoma" panose="020B0604030504040204" pitchFamily="34" charset="0"/>
              </a:rPr>
              <a:t>Child abuse or neglect exists in every racial and ethnic group, culture, economic class and every cross section of society. </a:t>
            </a:r>
          </a:p>
          <a:p>
            <a:pPr>
              <a:lnSpc>
                <a:spcPct val="100000"/>
              </a:lnSpc>
              <a:buFont typeface="Wingdings" panose="05000000000000000000" pitchFamily="2" charset="2"/>
              <a:buChar char="ü"/>
            </a:pPr>
            <a:r>
              <a:rPr lang="en-US" sz="2200" dirty="0">
                <a:ea typeface="Tahoma" panose="020B0604030504040204" pitchFamily="34" charset="0"/>
              </a:rPr>
              <a:t>Disproportionality is the over- or under-representation of a certain group of people compared with its percentage in the total population. </a:t>
            </a:r>
          </a:p>
          <a:p>
            <a:pPr>
              <a:lnSpc>
                <a:spcPct val="100000"/>
              </a:lnSpc>
              <a:buFont typeface="Wingdings" panose="05000000000000000000" pitchFamily="2" charset="2"/>
              <a:buChar char="ü"/>
            </a:pPr>
            <a:r>
              <a:rPr lang="en-US" sz="2200" dirty="0">
                <a:ea typeface="Tahoma" panose="020B0604030504040204" pitchFamily="34" charset="0"/>
              </a:rPr>
              <a:t>Disparity is a discrepancy, inconsistency, or imbalance of outcomes and services for a particular group.</a:t>
            </a:r>
          </a:p>
          <a:p>
            <a:pPr>
              <a:lnSpc>
                <a:spcPct val="100000"/>
              </a:lnSpc>
              <a:buFont typeface="Wingdings" panose="05000000000000000000" pitchFamily="2" charset="2"/>
              <a:buChar char="ü"/>
            </a:pPr>
            <a:r>
              <a:rPr lang="en-US" sz="2200" dirty="0">
                <a:ea typeface="Tahoma" panose="020B0604030504040204" pitchFamily="34" charset="0"/>
              </a:rPr>
              <a:t>Cultural differences </a:t>
            </a:r>
            <a:r>
              <a:rPr lang="en-US" sz="2200" b="1" dirty="0">
                <a:ea typeface="Tahoma" panose="020B0604030504040204" pitchFamily="34" charset="0"/>
              </a:rPr>
              <a:t>do not always </a:t>
            </a:r>
            <a:r>
              <a:rPr lang="en-US" sz="2200" dirty="0">
                <a:ea typeface="Tahoma" panose="020B0604030504040204" pitchFamily="34" charset="0"/>
              </a:rPr>
              <a:t>equate to abuse or neglect. </a:t>
            </a:r>
          </a:p>
          <a:p>
            <a:pPr lvl="1">
              <a:lnSpc>
                <a:spcPct val="100000"/>
              </a:lnSpc>
              <a:buFont typeface="Wingdings" panose="05000000000000000000" pitchFamily="2" charset="2"/>
              <a:buChar char="ü"/>
            </a:pPr>
            <a:r>
              <a:rPr lang="en-US" sz="2200" dirty="0">
                <a:ea typeface="Tahoma" panose="020B0604030504040204" pitchFamily="34" charset="0"/>
              </a:rPr>
              <a:t>Ask yourself: </a:t>
            </a:r>
          </a:p>
          <a:p>
            <a:pPr lvl="2">
              <a:lnSpc>
                <a:spcPct val="100000"/>
              </a:lnSpc>
              <a:buFont typeface="Wingdings" panose="05000000000000000000" pitchFamily="2" charset="2"/>
              <a:buChar char="ü"/>
            </a:pPr>
            <a:r>
              <a:rPr lang="en-US" sz="2200" dirty="0">
                <a:ea typeface="Tahoma" panose="020B0604030504040204" pitchFamily="34" charset="0"/>
              </a:rPr>
              <a:t>Have I always reported concerns of abuse or neglect when I believe a child is in danger?</a:t>
            </a:r>
          </a:p>
          <a:p>
            <a:pPr marL="0" indent="0">
              <a:buNone/>
            </a:pPr>
            <a:endParaRPr lang="en-US" dirty="0"/>
          </a:p>
        </p:txBody>
      </p:sp>
    </p:spTree>
    <p:extLst>
      <p:ext uri="{BB962C8B-B14F-4D97-AF65-F5344CB8AC3E}">
        <p14:creationId xmlns:p14="http://schemas.microsoft.com/office/powerpoint/2010/main" val="33065691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278F7-E263-747B-7ED4-5BC8C2B46D8D}"/>
              </a:ext>
            </a:extLst>
          </p:cNvPr>
          <p:cNvSpPr>
            <a:spLocks noGrp="1"/>
          </p:cNvSpPr>
          <p:nvPr>
            <p:ph type="title"/>
          </p:nvPr>
        </p:nvSpPr>
        <p:spPr/>
        <p:txBody>
          <a:bodyPr>
            <a:noAutofit/>
          </a:bodyPr>
          <a:lstStyle/>
          <a:p>
            <a:r>
              <a:rPr lang="en-US" sz="3200" dirty="0">
                <a:solidFill>
                  <a:schemeClr val="tx1"/>
                </a:solidFill>
                <a:ea typeface="Tahoma" panose="020B0604030504040204" pitchFamily="34" charset="0"/>
              </a:rPr>
              <a:t>Mandated reporter resources are available at:</a:t>
            </a:r>
            <a:br>
              <a:rPr lang="en-US" sz="3200" dirty="0">
                <a:solidFill>
                  <a:schemeClr val="tx1"/>
                </a:solidFill>
              </a:rPr>
            </a:br>
            <a:br>
              <a:rPr lang="en-US" sz="3200" dirty="0"/>
            </a:br>
            <a:r>
              <a:rPr lang="en-US" sz="3200" dirty="0">
                <a:ea typeface="Tahoma" panose="020B0604030504040204" pitchFamily="34" charset="0"/>
                <a:hlinkClick r:id="rId3">
                  <a:extLst>
                    <a:ext uri="{A12FA001-AC4F-418D-AE19-62706E023703}">
                      <ahyp:hlinkClr xmlns:ahyp="http://schemas.microsoft.com/office/drawing/2018/hyperlinkcolor" val="tx"/>
                    </a:ext>
                  </a:extLst>
                </a:hlinkClick>
              </a:rPr>
              <a:t>Michigan.gov/MandatedReporter</a:t>
            </a:r>
            <a:br>
              <a:rPr lang="en-US" sz="3200" dirty="0">
                <a:ea typeface="Tahoma" panose="020B0604030504040204" pitchFamily="34" charset="0"/>
              </a:rPr>
            </a:br>
            <a:br>
              <a:rPr lang="en-US" sz="3200" dirty="0">
                <a:ea typeface="Tahoma" panose="020B0604030504040204" pitchFamily="34" charset="0"/>
              </a:rPr>
            </a:br>
            <a:r>
              <a:rPr lang="en-US" sz="3200" dirty="0">
                <a:solidFill>
                  <a:schemeClr val="tx1"/>
                </a:solidFill>
                <a:ea typeface="Tahoma" panose="020B0604030504040204" pitchFamily="34" charset="0"/>
              </a:rPr>
              <a:t>If you have any questions or concerns, please email MDHHS at:</a:t>
            </a:r>
            <a:br>
              <a:rPr lang="en-US" sz="3200" dirty="0">
                <a:ea typeface="Tahoma" panose="020B0604030504040204" pitchFamily="34" charset="0"/>
              </a:rPr>
            </a:br>
            <a:br>
              <a:rPr lang="en-US" sz="3200" dirty="0">
                <a:ea typeface="Tahoma" panose="020B0604030504040204" pitchFamily="34" charset="0"/>
              </a:rPr>
            </a:br>
            <a:r>
              <a:rPr lang="en-US" sz="3200" dirty="0">
                <a:ea typeface="Tahoma" panose="020B0604030504040204" pitchFamily="34" charset="0"/>
                <a:hlinkClick r:id="rId4">
                  <a:extLst>
                    <a:ext uri="{A12FA001-AC4F-418D-AE19-62706E023703}">
                      <ahyp:hlinkClr xmlns:ahyp="http://schemas.microsoft.com/office/drawing/2018/hyperlinkcolor" val="tx"/>
                    </a:ext>
                  </a:extLst>
                </a:hlinkClick>
              </a:rPr>
              <a:t>MDHHS-mandatedreportertraining@michigan.gov</a:t>
            </a:r>
            <a:r>
              <a:rPr lang="en-US" sz="3200" dirty="0">
                <a:ea typeface="Tahoma" panose="020B0604030504040204" pitchFamily="34" charset="0"/>
              </a:rPr>
              <a:t> </a:t>
            </a:r>
            <a:br>
              <a:rPr lang="en-US" sz="3200" dirty="0">
                <a:latin typeface="Tahoma" panose="020B0604030504040204" pitchFamily="34" charset="0"/>
                <a:ea typeface="Tahoma" panose="020B0604030504040204" pitchFamily="34" charset="0"/>
                <a:cs typeface="Tahoma" panose="020B0604030504040204" pitchFamily="34" charset="0"/>
              </a:rPr>
            </a:br>
            <a:endParaRPr lang="en-US" sz="3200" dirty="0"/>
          </a:p>
        </p:txBody>
      </p:sp>
      <p:sp>
        <p:nvSpPr>
          <p:cNvPr id="4" name="TextBox 3">
            <a:extLst>
              <a:ext uri="{FF2B5EF4-FFF2-40B4-BE49-F238E27FC236}">
                <a16:creationId xmlns:a16="http://schemas.microsoft.com/office/drawing/2014/main" id="{39BC329A-4062-AFBA-24FA-FC3527C4FF2E}"/>
              </a:ext>
            </a:extLst>
          </p:cNvPr>
          <p:cNvSpPr txBox="1"/>
          <p:nvPr/>
        </p:nvSpPr>
        <p:spPr>
          <a:xfrm>
            <a:off x="3047144" y="678362"/>
            <a:ext cx="6097712" cy="584775"/>
          </a:xfrm>
          <a:prstGeom prst="rect">
            <a:avLst/>
          </a:prstGeom>
          <a:noFill/>
        </p:spPr>
        <p:txBody>
          <a:bodyPr wrap="square">
            <a:spAutoFit/>
          </a:bodyPr>
          <a:lstStyle/>
          <a:p>
            <a:pPr algn="ctr"/>
            <a:r>
              <a:rPr lang="en-US" sz="3200" dirty="0">
                <a:solidFill>
                  <a:schemeClr val="bg1"/>
                </a:solidFill>
                <a:latin typeface="Arial" panose="020B0604020202020204" pitchFamily="34" charset="0"/>
                <a:ea typeface="Tahoma" panose="020B0604030504040204" pitchFamily="34" charset="0"/>
                <a:cs typeface="Arial" panose="020B0604020202020204" pitchFamily="34" charset="0"/>
              </a:rPr>
              <a:t>RESOURCES</a:t>
            </a:r>
            <a:endParaRPr 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0750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5E535-AC7E-250E-5D89-51DB2DD99899}"/>
              </a:ext>
            </a:extLst>
          </p:cNvPr>
          <p:cNvSpPr>
            <a:spLocks noGrp="1"/>
          </p:cNvSpPr>
          <p:nvPr>
            <p:ph type="title"/>
          </p:nvPr>
        </p:nvSpPr>
        <p:spPr/>
        <p:txBody>
          <a:bodyPr>
            <a:normAutofit/>
          </a:bodyPr>
          <a:lstStyle/>
          <a:p>
            <a:r>
              <a:rPr lang="en-US" sz="3200" dirty="0">
                <a:ea typeface="Tahoma" panose="020B0604030504040204" pitchFamily="34" charset="0"/>
              </a:rPr>
              <a:t>IMPLICIT BIAS</a:t>
            </a:r>
            <a:endParaRPr lang="en-US" sz="3200" dirty="0"/>
          </a:p>
        </p:txBody>
      </p:sp>
      <p:sp>
        <p:nvSpPr>
          <p:cNvPr id="3" name="Content Placeholder 2">
            <a:extLst>
              <a:ext uri="{FF2B5EF4-FFF2-40B4-BE49-F238E27FC236}">
                <a16:creationId xmlns:a16="http://schemas.microsoft.com/office/drawing/2014/main" id="{D0BE9DAE-0023-C8B7-799A-6A127575D2C0}"/>
              </a:ext>
            </a:extLst>
          </p:cNvPr>
          <p:cNvSpPr>
            <a:spLocks noGrp="1"/>
          </p:cNvSpPr>
          <p:nvPr>
            <p:ph idx="1"/>
          </p:nvPr>
        </p:nvSpPr>
        <p:spPr/>
        <p:txBody>
          <a:bodyPr/>
          <a:lstStyle/>
          <a:p>
            <a:pPr marL="0" indent="0">
              <a:buNone/>
            </a:pPr>
            <a:r>
              <a:rPr lang="en-US" dirty="0"/>
              <a:t>The American Psychological Association (APA) defines implicit bias as </a:t>
            </a:r>
            <a:r>
              <a:rPr lang="en-US" b="0" i="0" dirty="0">
                <a:solidFill>
                  <a:srgbClr val="000000"/>
                </a:solidFill>
                <a:effectLst/>
              </a:rPr>
              <a:t>a negative attitude, of which one is not consciously aware, against a specific social group</a:t>
            </a:r>
            <a:r>
              <a:rPr lang="en-US" dirty="0">
                <a:solidFill>
                  <a:srgbClr val="000000"/>
                </a:solidFill>
              </a:rPr>
              <a:t>.</a:t>
            </a:r>
            <a:endParaRPr lang="en-US" b="0" i="0" dirty="0">
              <a:solidFill>
                <a:srgbClr val="000000"/>
              </a:solidFill>
              <a:effectLst/>
            </a:endParaRPr>
          </a:p>
          <a:p>
            <a:pPr marL="0" indent="0">
              <a:buNone/>
            </a:pPr>
            <a:endParaRPr lang="en-US" sz="2800" dirty="0">
              <a:solidFill>
                <a:srgbClr val="000000"/>
              </a:solidFill>
            </a:endParaRPr>
          </a:p>
          <a:p>
            <a:pPr marL="0" indent="0">
              <a:buNone/>
            </a:pPr>
            <a:r>
              <a:rPr lang="en-US" sz="2800" dirty="0">
                <a:solidFill>
                  <a:srgbClr val="000000"/>
                </a:solidFill>
              </a:rPr>
              <a:t>Implicit bias is thought to be shaped by experiences and the learned associations related to these experiences.</a:t>
            </a:r>
            <a:endParaRPr lang="en-US" dirty="0">
              <a:solidFill>
                <a:srgbClr val="000000"/>
              </a:solidFill>
            </a:endParaRPr>
          </a:p>
          <a:p>
            <a:pPr marL="0" indent="0">
              <a:buNone/>
            </a:pPr>
            <a:endParaRPr lang="en-US" sz="2800" dirty="0">
              <a:solidFill>
                <a:srgbClr val="000000"/>
              </a:solidFill>
            </a:endParaRPr>
          </a:p>
          <a:p>
            <a:pPr marL="0" indent="0">
              <a:buNone/>
            </a:pPr>
            <a:r>
              <a:rPr lang="en-US" sz="2800" dirty="0"/>
              <a:t>The perceptions and behaviors of these individuals can be influenced by their biases.</a:t>
            </a:r>
          </a:p>
        </p:txBody>
      </p:sp>
    </p:spTree>
    <p:extLst>
      <p:ext uri="{BB962C8B-B14F-4D97-AF65-F5344CB8AC3E}">
        <p14:creationId xmlns:p14="http://schemas.microsoft.com/office/powerpoint/2010/main" val="1301255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8C477-72A0-CCF0-DB5A-D5D12DF3E055}"/>
              </a:ext>
            </a:extLst>
          </p:cNvPr>
          <p:cNvSpPr>
            <a:spLocks noGrp="1"/>
          </p:cNvSpPr>
          <p:nvPr>
            <p:ph type="title"/>
          </p:nvPr>
        </p:nvSpPr>
        <p:spPr/>
        <p:txBody>
          <a:bodyPr>
            <a:normAutofit/>
          </a:bodyPr>
          <a:lstStyle/>
          <a:p>
            <a:r>
              <a:rPr lang="en-US" sz="3200" dirty="0">
                <a:ea typeface="Tahoma" panose="020B0604030504040204" pitchFamily="34" charset="0"/>
              </a:rPr>
              <a:t>OVERVIEW OF IMPLICIT BIAS</a:t>
            </a:r>
            <a:endParaRPr lang="en-US" sz="3200" dirty="0"/>
          </a:p>
        </p:txBody>
      </p:sp>
      <p:sp>
        <p:nvSpPr>
          <p:cNvPr id="3" name="Content Placeholder 2">
            <a:extLst>
              <a:ext uri="{FF2B5EF4-FFF2-40B4-BE49-F238E27FC236}">
                <a16:creationId xmlns:a16="http://schemas.microsoft.com/office/drawing/2014/main" id="{211AE2BC-1834-CB90-6EA2-CD1282E11AC4}"/>
              </a:ext>
            </a:extLst>
          </p:cNvPr>
          <p:cNvSpPr>
            <a:spLocks noGrp="1"/>
          </p:cNvSpPr>
          <p:nvPr>
            <p:ph idx="1"/>
          </p:nvPr>
        </p:nvSpPr>
        <p:spPr/>
        <p:txBody>
          <a:bodyPr>
            <a:normAutofit fontScale="92500" lnSpcReduction="20000"/>
          </a:bodyPr>
          <a:lstStyle/>
          <a:p>
            <a:pPr>
              <a:lnSpc>
                <a:spcPct val="100000"/>
              </a:lnSpc>
              <a:spcBef>
                <a:spcPts val="0"/>
              </a:spcBef>
            </a:pPr>
            <a:r>
              <a:rPr lang="en-US" sz="2600" b="1" dirty="0">
                <a:ea typeface="Tahoma" panose="020B0604030504040204" pitchFamily="34" charset="0"/>
              </a:rPr>
              <a:t>Confirmation bias </a:t>
            </a:r>
            <a:r>
              <a:rPr lang="en-US" sz="2600" kern="1200" dirty="0">
                <a:effectLst/>
                <a:ea typeface="Tahoma" panose="020B0604030504040204" pitchFamily="34" charset="0"/>
              </a:rPr>
              <a:t>is the tendency to search for, interpret, favor and recall information in a way that confirms or supports one's prior beliefs or values. We seek out information that supports our hypothesis and minimize information that challenges it.</a:t>
            </a:r>
            <a:endParaRPr lang="en-US" sz="2600" dirty="0">
              <a:effectLst/>
              <a:ea typeface="Tahoma" panose="020B0604030504040204" pitchFamily="34" charset="0"/>
            </a:endParaRPr>
          </a:p>
          <a:p>
            <a:pPr marL="0" indent="0">
              <a:lnSpc>
                <a:spcPct val="100000"/>
              </a:lnSpc>
              <a:spcBef>
                <a:spcPts val="0"/>
              </a:spcBef>
              <a:buNone/>
            </a:pPr>
            <a:endParaRPr lang="en-US" sz="2600" dirty="0">
              <a:ea typeface="Tahoma" panose="020B0604030504040204" pitchFamily="34" charset="0"/>
            </a:endParaRPr>
          </a:p>
          <a:p>
            <a:pPr>
              <a:lnSpc>
                <a:spcPct val="100000"/>
              </a:lnSpc>
              <a:spcBef>
                <a:spcPts val="0"/>
              </a:spcBef>
            </a:pPr>
            <a:r>
              <a:rPr lang="en-US" sz="2600" b="1" dirty="0">
                <a:ea typeface="Tahoma" panose="020B0604030504040204" pitchFamily="34" charset="0"/>
              </a:rPr>
              <a:t>Affinity bias </a:t>
            </a:r>
            <a:r>
              <a:rPr lang="en-US" sz="2600" kern="1200" dirty="0">
                <a:solidFill>
                  <a:srgbClr val="111111"/>
                </a:solidFill>
                <a:effectLst/>
                <a:ea typeface="Tahoma" panose="020B0604030504040204" pitchFamily="34" charset="0"/>
              </a:rPr>
              <a:t>is the unconscious tendency to get along with others who are like us. It is easy to socialize and spend time with others who are not different. It requires more effort to bridge differences when diversity is present.</a:t>
            </a:r>
          </a:p>
          <a:p>
            <a:pPr marL="0" indent="0">
              <a:lnSpc>
                <a:spcPct val="100000"/>
              </a:lnSpc>
              <a:spcBef>
                <a:spcPts val="0"/>
              </a:spcBef>
              <a:buNone/>
            </a:pPr>
            <a:endParaRPr lang="en-US" sz="2600" dirty="0">
              <a:ea typeface="Tahoma" panose="020B0604030504040204" pitchFamily="34" charset="0"/>
            </a:endParaRPr>
          </a:p>
          <a:p>
            <a:pPr>
              <a:lnSpc>
                <a:spcPct val="100000"/>
              </a:lnSpc>
              <a:spcBef>
                <a:spcPts val="0"/>
              </a:spcBef>
            </a:pPr>
            <a:r>
              <a:rPr lang="en-US" sz="2600" b="1" dirty="0">
                <a:ea typeface="Tahoma" panose="020B0604030504040204" pitchFamily="34" charset="0"/>
              </a:rPr>
              <a:t>In-group favoritism</a:t>
            </a:r>
            <a:r>
              <a:rPr lang="en-US" sz="2600" dirty="0">
                <a:ea typeface="Tahoma" panose="020B0604030504040204" pitchFamily="34" charset="0"/>
              </a:rPr>
              <a:t>, </a:t>
            </a:r>
            <a:r>
              <a:rPr lang="en-US" sz="2600" dirty="0">
                <a:solidFill>
                  <a:srgbClr val="111111"/>
                </a:solidFill>
                <a:ea typeface="Tahoma" panose="020B0604030504040204" pitchFamily="34" charset="0"/>
              </a:rPr>
              <a:t>sometimes known as in-group–out-group bias, in-group bias, intergroup bias, or in-group preference, is a pattern of favoring members of one's in-group over out-group members.</a:t>
            </a:r>
            <a:endParaRPr lang="en-US" sz="2600" dirty="0">
              <a:ea typeface="Tahoma" panose="020B0604030504040204" pitchFamily="34" charset="0"/>
            </a:endParaRPr>
          </a:p>
          <a:p>
            <a:pPr algn="ctr">
              <a:lnSpc>
                <a:spcPct val="100000"/>
              </a:lnSpc>
              <a:spcBef>
                <a:spcPts val="0"/>
              </a:spcBef>
            </a:pPr>
            <a:endParaRPr lang="en-US" sz="2400" dirty="0">
              <a:latin typeface="Tahoma" panose="020B0604030504040204" pitchFamily="34" charset="0"/>
              <a:ea typeface="Tahoma" panose="020B0604030504040204" pitchFamily="34" charset="0"/>
              <a:cs typeface="Tahoma" panose="020B0604030504040204" pitchFamily="34" charset="0"/>
            </a:endParaRPr>
          </a:p>
          <a:p>
            <a:pPr marL="457200" lvl="1" indent="0" algn="ctr">
              <a:buNone/>
            </a:pPr>
            <a:endParaRPr lang="en-US" sz="2400" dirty="0"/>
          </a:p>
          <a:p>
            <a:endParaRPr lang="en-US" dirty="0"/>
          </a:p>
        </p:txBody>
      </p:sp>
    </p:spTree>
    <p:extLst>
      <p:ext uri="{BB962C8B-B14F-4D97-AF65-F5344CB8AC3E}">
        <p14:creationId xmlns:p14="http://schemas.microsoft.com/office/powerpoint/2010/main" val="889069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82B76-D6BD-DBBA-3549-228E4CE66CAF}"/>
              </a:ext>
            </a:extLst>
          </p:cNvPr>
          <p:cNvSpPr>
            <a:spLocks noGrp="1"/>
          </p:cNvSpPr>
          <p:nvPr>
            <p:ph type="title"/>
          </p:nvPr>
        </p:nvSpPr>
        <p:spPr/>
        <p:txBody>
          <a:bodyPr>
            <a:normAutofit/>
          </a:bodyPr>
          <a:lstStyle/>
          <a:p>
            <a:r>
              <a:rPr lang="en-US" sz="3200" dirty="0">
                <a:ea typeface="Tahoma" panose="020B0604030504040204" pitchFamily="34" charset="0"/>
              </a:rPr>
              <a:t>Disparities at Key Decision Points: </a:t>
            </a:r>
            <a:br>
              <a:rPr lang="en-US" sz="3200" dirty="0">
                <a:ea typeface="Tahoma" panose="020B0604030504040204" pitchFamily="34" charset="0"/>
              </a:rPr>
            </a:br>
            <a:r>
              <a:rPr lang="en-US" sz="2400" dirty="0">
                <a:ea typeface="Tahoma" panose="020B0604030504040204" pitchFamily="34" charset="0"/>
              </a:rPr>
              <a:t>MI Child Welfare System</a:t>
            </a:r>
            <a:endParaRPr lang="en-US" sz="3200" dirty="0">
              <a:ea typeface="Tahoma" panose="020B0604030504040204" pitchFamily="34" charset="0"/>
            </a:endParaRPr>
          </a:p>
        </p:txBody>
      </p:sp>
      <p:pic>
        <p:nvPicPr>
          <p:cNvPr id="6" name="Picture 5">
            <a:extLst>
              <a:ext uri="{FF2B5EF4-FFF2-40B4-BE49-F238E27FC236}">
                <a16:creationId xmlns:a16="http://schemas.microsoft.com/office/drawing/2014/main" id="{0D2A8BCE-5C64-2223-AECE-61328AA32422}"/>
              </a:ext>
            </a:extLst>
          </p:cNvPr>
          <p:cNvPicPr>
            <a:picLocks noChangeAspect="1"/>
          </p:cNvPicPr>
          <p:nvPr/>
        </p:nvPicPr>
        <p:blipFill>
          <a:blip r:embed="rId3"/>
          <a:stretch>
            <a:fillRect/>
          </a:stretch>
        </p:blipFill>
        <p:spPr>
          <a:xfrm>
            <a:off x="366074" y="2248667"/>
            <a:ext cx="11617167" cy="3700031"/>
          </a:xfrm>
          <a:prstGeom prst="rect">
            <a:avLst/>
          </a:prstGeom>
        </p:spPr>
      </p:pic>
    </p:spTree>
    <p:extLst>
      <p:ext uri="{BB962C8B-B14F-4D97-AF65-F5344CB8AC3E}">
        <p14:creationId xmlns:p14="http://schemas.microsoft.com/office/powerpoint/2010/main" val="1972066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44DF16CC2AA1447954D45ED5AD9AC5A" ma:contentTypeVersion="15" ma:contentTypeDescription="Create a new document." ma:contentTypeScope="" ma:versionID="f75e950e01fe959ebb96d964855b03c3">
  <xsd:schema xmlns:xsd="http://www.w3.org/2001/XMLSchema" xmlns:xs="http://www.w3.org/2001/XMLSchema" xmlns:p="http://schemas.microsoft.com/office/2006/metadata/properties" xmlns:ns3="2161ce54-e432-492a-a191-5ed57f9f351d" xmlns:ns4="4fbeb53e-ea76-4fc3-a3bd-ae8962c828d9" targetNamespace="http://schemas.microsoft.com/office/2006/metadata/properties" ma:root="true" ma:fieldsID="cfce8922fa78e192365c53f604a5db8b" ns3:_="" ns4:_="">
    <xsd:import namespace="2161ce54-e432-492a-a191-5ed57f9f351d"/>
    <xsd:import namespace="4fbeb53e-ea76-4fc3-a3bd-ae8962c828d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LengthInSeconds" minOccurs="0"/>
                <xsd:element ref="ns3:MediaServiceOCR" minOccurs="0"/>
                <xsd:element ref="ns3:_activity" minOccurs="0"/>
                <xsd:element ref="ns3:MediaServiceObjectDetectorVersion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61ce54-e432-492a-a191-5ed57f9f35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SystemTags" ma:index="2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fbeb53e-ea76-4fc3-a3bd-ae8962c828d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2161ce54-e432-492a-a191-5ed57f9f351d" xsi:nil="true"/>
  </documentManagement>
</p:properties>
</file>

<file path=customXml/itemProps1.xml><?xml version="1.0" encoding="utf-8"?>
<ds:datastoreItem xmlns:ds="http://schemas.openxmlformats.org/officeDocument/2006/customXml" ds:itemID="{7D568708-7515-4AB9-B38D-B952115D24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61ce54-e432-492a-a191-5ed57f9f351d"/>
    <ds:schemaRef ds:uri="4fbeb53e-ea76-4fc3-a3bd-ae8962c828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025E6F-3E50-4E10-BC95-30D9B4B33FE5}">
  <ds:schemaRefs>
    <ds:schemaRef ds:uri="http://schemas.microsoft.com/sharepoint/v3/contenttype/forms"/>
  </ds:schemaRefs>
</ds:datastoreItem>
</file>

<file path=customXml/itemProps3.xml><?xml version="1.0" encoding="utf-8"?>
<ds:datastoreItem xmlns:ds="http://schemas.openxmlformats.org/officeDocument/2006/customXml" ds:itemID="{3352D83C-18C1-479F-99FC-608D316E7C14}">
  <ds:schemaRefs>
    <ds:schemaRef ds:uri="4fbeb53e-ea76-4fc3-a3bd-ae8962c828d9"/>
    <ds:schemaRef ds:uri="http://purl.org/dc/elements/1.1/"/>
    <ds:schemaRef ds:uri="http://purl.org/dc/dcmitype/"/>
    <ds:schemaRef ds:uri="http://schemas.openxmlformats.org/package/2006/metadata/core-properties"/>
    <ds:schemaRef ds:uri="http://www.w3.org/XML/1998/namespace"/>
    <ds:schemaRef ds:uri="http://schemas.microsoft.com/office/2006/documentManagement/types"/>
    <ds:schemaRef ds:uri="http://schemas.microsoft.com/office/infopath/2007/PartnerControls"/>
    <ds:schemaRef ds:uri="http://purl.org/dc/terms/"/>
    <ds:schemaRef ds:uri="2161ce54-e432-492a-a191-5ed57f9f351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5978</TotalTime>
  <Words>6378</Words>
  <Application>Microsoft Macintosh PowerPoint</Application>
  <PresentationFormat>Widescreen</PresentationFormat>
  <Paragraphs>509</Paragraphs>
  <Slides>60</Slides>
  <Notes>46</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Arial</vt:lpstr>
      <vt:lpstr>Arial Bold</vt:lpstr>
      <vt:lpstr>Calibri</vt:lpstr>
      <vt:lpstr>Californian FB</vt:lpstr>
      <vt:lpstr>Courier New</vt:lpstr>
      <vt:lpstr>Segoe UI</vt:lpstr>
      <vt:lpstr>Symbol</vt:lpstr>
      <vt:lpstr>Tahoma</vt:lpstr>
      <vt:lpstr>Wingdings</vt:lpstr>
      <vt:lpstr>Office Theme</vt:lpstr>
      <vt:lpstr>MANDATED REPORTERS of ABUSE AND NEGLECT</vt:lpstr>
      <vt:lpstr>MDHHS provides services and administers programs to improve the health, safety, and prosperity of the residents of the State of Michigan.</vt:lpstr>
      <vt:lpstr>TRAINING OBJECTIVES</vt:lpstr>
      <vt:lpstr>This material is highly sensitive and includes references to child abuse and neglect and may be triggering for some individuals.</vt:lpstr>
      <vt:lpstr>OVERVIEW OF DISPROPORTIONALITY</vt:lpstr>
      <vt:lpstr>DISPROPORTIONALITY</vt:lpstr>
      <vt:lpstr>IMPLICIT BIAS</vt:lpstr>
      <vt:lpstr>OVERVIEW OF IMPLICIT BIAS</vt:lpstr>
      <vt:lpstr>Disparities at Key Decision Points:  MI Child Welfare System</vt:lpstr>
      <vt:lpstr>PowerPoint Presentation</vt:lpstr>
      <vt:lpstr> MANDATED REPORTERS </vt:lpstr>
      <vt:lpstr>CHILDREN’S PROTECTIVE SERVICES (CPS)</vt:lpstr>
      <vt:lpstr>TYPES OF ABUSE AND NEGLECT</vt:lpstr>
      <vt:lpstr>DEFINITION OF CHILD ABUSE</vt:lpstr>
      <vt:lpstr>PHYSICAL INJURY</vt:lpstr>
      <vt:lpstr>Recognizing Signs of Physical Injury</vt:lpstr>
      <vt:lpstr>MENTAL INJURY</vt:lpstr>
      <vt:lpstr>Recognizing Signs of Mental Injury</vt:lpstr>
      <vt:lpstr>SEXUAL ABUSE</vt:lpstr>
      <vt:lpstr>SEXUAL ABUSE</vt:lpstr>
      <vt:lpstr>SEXUAL EXPLOITATION</vt:lpstr>
      <vt:lpstr>Recognizing Signs of Sexual Abuse and/or Sexual Exploitation</vt:lpstr>
      <vt:lpstr>HUMAN TRAFFICKING</vt:lpstr>
      <vt:lpstr>Substance Use Involving Infants</vt:lpstr>
      <vt:lpstr>Substance Use Involving Infants</vt:lpstr>
      <vt:lpstr>DEFINITION OF CHILD NEGLECT</vt:lpstr>
      <vt:lpstr>RECOGNIZING SIGNS OF NEGLECT</vt:lpstr>
      <vt:lpstr>SITUATIONS THAT DO NOT CONSTITUTE NEGLECT</vt:lpstr>
      <vt:lpstr>POVERTY V. NEGLECT</vt:lpstr>
      <vt:lpstr>WHAT DOES POVERTY LOOK LIKE?</vt:lpstr>
      <vt:lpstr>KEY OBSERVATIONS: POVERTY AND DISPROPORTIONALITY</vt:lpstr>
      <vt:lpstr>COMPARING POVERTY AND NEGLECT</vt:lpstr>
      <vt:lpstr>COMMUNITIES PROTECTING CHILDREN</vt:lpstr>
      <vt:lpstr>COMMUNITY RESOURCES</vt:lpstr>
      <vt:lpstr>COMMUNITY RESOURCES</vt:lpstr>
      <vt:lpstr>Next, let's look at a few case scenarios to determine if they involve poverty or neglect.</vt:lpstr>
      <vt:lpstr>Scenario #1: Ms. Jones</vt:lpstr>
      <vt:lpstr>Was this case one of neglect or poverty?</vt:lpstr>
      <vt:lpstr>Scenario #2: Ms. Smith</vt:lpstr>
      <vt:lpstr>Was this case one of neglect or poverty?</vt:lpstr>
      <vt:lpstr>Scenario #3: Mr. Anderson</vt:lpstr>
      <vt:lpstr>Was this case one of neglect or poverty?</vt:lpstr>
      <vt:lpstr>Scenario #4: Ms. Samson</vt:lpstr>
      <vt:lpstr>Was this case one of neglect or poverty?</vt:lpstr>
      <vt:lpstr>Our values and beliefs impact the way we view and service families. Share how your personal beliefs and values could potentially interfere with equitable reporting.</vt:lpstr>
      <vt:lpstr>REPORTING CONCERNS</vt:lpstr>
      <vt:lpstr>HOW TO RESPOND WHEN A CHILD TELLS YOU SOMETHING HAPPENED</vt:lpstr>
      <vt:lpstr>WAYS TO REPORT</vt:lpstr>
      <vt:lpstr> THE CHILD PROTECTION LAW REQUIRES A DETAILED REPORT</vt:lpstr>
      <vt:lpstr>REPORTING TO CENTRALIZED INTAKE</vt:lpstr>
      <vt:lpstr>WRITTEN REPORT: DHS-3200</vt:lpstr>
      <vt:lpstr>DETAILED REPORTING EXAMPLE</vt:lpstr>
      <vt:lpstr>PowerPoint Presentation</vt:lpstr>
      <vt:lpstr>STATE LAW PENALTIES for NOT REPORTING AS REQUIRED</vt:lpstr>
      <vt:lpstr>STATE LAW PENALTIES for FALSE REPORTING</vt:lpstr>
      <vt:lpstr>NEXT STEPS FOLLOWING A REFERRAL</vt:lpstr>
      <vt:lpstr>NEXT STEPS FOR CPS</vt:lpstr>
      <vt:lpstr>NEXT STEPS FOR CPS</vt:lpstr>
      <vt:lpstr>PowerPoint Presentation</vt:lpstr>
      <vt:lpstr>Mandated reporter resources are available at:  Michigan.gov/MandatedReporter  If you have any questions or concerns, please email MDHHS at:  MDHHS-mandatedreportertraining@michigan.gov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Michigan Department of Health and Human Services</dc:creator>
  <cp:lastModifiedBy>Lenise Freeman</cp:lastModifiedBy>
  <cp:revision>43</cp:revision>
  <dcterms:created xsi:type="dcterms:W3CDTF">2023-02-06T16:32:06Z</dcterms:created>
  <dcterms:modified xsi:type="dcterms:W3CDTF">2026-01-22T17:33:17Z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0x010100144DF16CC2AA1447954D45ED5AD9AC5A</vt:lpwstr>
  </property>
  <property fmtid="{D5CDD505-2E9C-101B-9397-08002B2CF9AE}" pid="3" name="MSIP_Label_2f46dfe0-534f-4c95-815c-5b1af86b9823_Enabled">
    <vt:lpwstr>true</vt:lpwstr>
  </property>
  <property fmtid="{D5CDD505-2E9C-101B-9397-08002B2CF9AE}" pid="4" name="MSIP_Label_2f46dfe0-534f-4c95-815c-5b1af86b9823_SetDate">
    <vt:lpwstr>2025-12-12T20:31:59Z</vt:lpwstr>
  </property>
  <property fmtid="{D5CDD505-2E9C-101B-9397-08002B2CF9AE}" pid="5" name="MSIP_Label_2f46dfe0-534f-4c95-815c-5b1af86b9823_Method">
    <vt:lpwstr>Privileged</vt:lpwstr>
  </property>
  <property fmtid="{D5CDD505-2E9C-101B-9397-08002B2CF9AE}" pid="6" name="MSIP_Label_2f46dfe0-534f-4c95-815c-5b1af86b9823_Name">
    <vt:lpwstr>2f46dfe0-534f-4c95-815c-5b1af86b9823</vt:lpwstr>
  </property>
  <property fmtid="{D5CDD505-2E9C-101B-9397-08002B2CF9AE}" pid="7" name="MSIP_Label_2f46dfe0-534f-4c95-815c-5b1af86b9823_SiteId">
    <vt:lpwstr>d5fb7087-3777-42ad-966a-892ef47225d1</vt:lpwstr>
  </property>
  <property fmtid="{D5CDD505-2E9C-101B-9397-08002B2CF9AE}" pid="8" name="MSIP_Label_2f46dfe0-534f-4c95-815c-5b1af86b9823_ActionId">
    <vt:lpwstr>b8f4e5e0-1f16-4eba-9675-88f1d5c80d6c</vt:lpwstr>
  </property>
  <property fmtid="{D5CDD505-2E9C-101B-9397-08002B2CF9AE}" pid="9" name="MSIP_Label_2f46dfe0-534f-4c95-815c-5b1af86b9823_ContentBits">
    <vt:lpwstr>0</vt:lpwstr>
  </property>
  <property fmtid="{D5CDD505-2E9C-101B-9397-08002B2CF9AE}" pid="10" name="MSIP_Label_2f46dfe0-534f-4c95-815c-5b1af86b9823_Tag">
    <vt:lpwstr>10, 0, 1, 1</vt:lpwstr>
  </property>
</Properties>
</file>